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3"/>
  </p:notesMasterIdLst>
  <p:handoutMasterIdLst>
    <p:handoutMasterId r:id="rId84"/>
  </p:handoutMasterIdLst>
  <p:sldIdLst>
    <p:sldId id="316" r:id="rId5"/>
    <p:sldId id="404" r:id="rId6"/>
    <p:sldId id="405" r:id="rId7"/>
    <p:sldId id="406" r:id="rId8"/>
    <p:sldId id="407" r:id="rId9"/>
    <p:sldId id="408" r:id="rId10"/>
    <p:sldId id="409" r:id="rId11"/>
    <p:sldId id="410" r:id="rId12"/>
    <p:sldId id="411" r:id="rId13"/>
    <p:sldId id="447" r:id="rId14"/>
    <p:sldId id="414" r:id="rId15"/>
    <p:sldId id="415" r:id="rId16"/>
    <p:sldId id="444" r:id="rId17"/>
    <p:sldId id="416" r:id="rId18"/>
    <p:sldId id="417" r:id="rId19"/>
    <p:sldId id="445" r:id="rId20"/>
    <p:sldId id="419" r:id="rId21"/>
    <p:sldId id="425" r:id="rId22"/>
    <p:sldId id="418" r:id="rId23"/>
    <p:sldId id="420" r:id="rId24"/>
    <p:sldId id="421" r:id="rId25"/>
    <p:sldId id="422" r:id="rId26"/>
    <p:sldId id="423" r:id="rId27"/>
    <p:sldId id="426" r:id="rId28"/>
    <p:sldId id="412" r:id="rId29"/>
    <p:sldId id="413" r:id="rId30"/>
    <p:sldId id="424" r:id="rId31"/>
    <p:sldId id="427" r:id="rId32"/>
    <p:sldId id="428" r:id="rId33"/>
    <p:sldId id="446" r:id="rId34"/>
    <p:sldId id="431" r:id="rId35"/>
    <p:sldId id="432" r:id="rId36"/>
    <p:sldId id="433" r:id="rId37"/>
    <p:sldId id="430" r:id="rId38"/>
    <p:sldId id="435" r:id="rId39"/>
    <p:sldId id="434" r:id="rId40"/>
    <p:sldId id="436" r:id="rId41"/>
    <p:sldId id="437" r:id="rId42"/>
    <p:sldId id="438" r:id="rId43"/>
    <p:sldId id="439" r:id="rId44"/>
    <p:sldId id="440" r:id="rId45"/>
    <p:sldId id="441" r:id="rId46"/>
    <p:sldId id="429" r:id="rId47"/>
    <p:sldId id="442" r:id="rId48"/>
    <p:sldId id="443" r:id="rId49"/>
    <p:sldId id="448" r:id="rId50"/>
    <p:sldId id="467" r:id="rId51"/>
    <p:sldId id="450" r:id="rId52"/>
    <p:sldId id="451" r:id="rId53"/>
    <p:sldId id="452" r:id="rId54"/>
    <p:sldId id="468" r:id="rId55"/>
    <p:sldId id="469" r:id="rId56"/>
    <p:sldId id="453" r:id="rId57"/>
    <p:sldId id="470" r:id="rId58"/>
    <p:sldId id="454" r:id="rId59"/>
    <p:sldId id="465" r:id="rId60"/>
    <p:sldId id="466" r:id="rId61"/>
    <p:sldId id="455" r:id="rId62"/>
    <p:sldId id="463" r:id="rId63"/>
    <p:sldId id="458" r:id="rId64"/>
    <p:sldId id="459" r:id="rId65"/>
    <p:sldId id="460" r:id="rId66"/>
    <p:sldId id="461" r:id="rId67"/>
    <p:sldId id="462" r:id="rId68"/>
    <p:sldId id="457" r:id="rId69"/>
    <p:sldId id="472" r:id="rId70"/>
    <p:sldId id="473" r:id="rId71"/>
    <p:sldId id="474" r:id="rId72"/>
    <p:sldId id="471" r:id="rId73"/>
    <p:sldId id="475" r:id="rId74"/>
    <p:sldId id="476" r:id="rId75"/>
    <p:sldId id="477" r:id="rId76"/>
    <p:sldId id="478" r:id="rId77"/>
    <p:sldId id="479" r:id="rId78"/>
    <p:sldId id="481" r:id="rId79"/>
    <p:sldId id="480" r:id="rId80"/>
    <p:sldId id="339" r:id="rId81"/>
    <p:sldId id="364" r:id="rId82"/>
  </p:sldIdLst>
  <p:sldSz cx="9144000" cy="6858000" type="screen4x3"/>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BEE"/>
    <a:srgbClr val="992222"/>
    <a:srgbClr val="FF0000"/>
    <a:srgbClr val="000000"/>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5" d="100"/>
          <a:sy n="85" d="100"/>
        </p:scale>
        <p:origin x="1406" y="53"/>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handoutMaster" Target="handoutMasters/handoutMaster1.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751D42-B18E-44E3-AF5E-1CE87D3DB42A}" type="doc">
      <dgm:prSet loTypeId="urn:microsoft.com/office/officeart/2005/8/layout/vList3" loCatId="list" qsTypeId="urn:microsoft.com/office/officeart/2005/8/quickstyle/3d4" qsCatId="3D" csTypeId="urn:microsoft.com/office/officeart/2005/8/colors/colorful1" csCatId="colorful" phldr="1"/>
      <dgm:spPr/>
    </dgm:pt>
    <dgm:pt modelId="{406471EE-EE03-4857-84DA-0E8840548CB5}">
      <dgm:prSet phldrT="[Text]"/>
      <dgm:spPr/>
      <dgm:t>
        <a:bodyPr/>
        <a:lstStyle/>
        <a:p>
          <a:r>
            <a:rPr lang="en-IN" dirty="0"/>
            <a:t>Traditional Application Development</a:t>
          </a:r>
        </a:p>
      </dgm:t>
    </dgm:pt>
    <dgm:pt modelId="{B4DFAD7E-CCB7-4AEA-A0FD-1AA587E2F8A9}" type="parTrans" cxnId="{8E0E96D6-170A-4967-BDB6-76608CD7FC17}">
      <dgm:prSet/>
      <dgm:spPr/>
      <dgm:t>
        <a:bodyPr/>
        <a:lstStyle/>
        <a:p>
          <a:endParaRPr lang="en-IN"/>
        </a:p>
      </dgm:t>
    </dgm:pt>
    <dgm:pt modelId="{B956FC50-55E8-414B-BC86-32F4FF32A5AA}" type="sibTrans" cxnId="{8E0E96D6-170A-4967-BDB6-76608CD7FC17}">
      <dgm:prSet/>
      <dgm:spPr/>
      <dgm:t>
        <a:bodyPr/>
        <a:lstStyle/>
        <a:p>
          <a:endParaRPr lang="en-IN"/>
        </a:p>
      </dgm:t>
    </dgm:pt>
    <dgm:pt modelId="{2F01D4D0-6C13-455C-B8BF-8713D6FAF2B9}">
      <dgm:prSet phldrT="[Text]"/>
      <dgm:spPr/>
      <dgm:t>
        <a:bodyPr/>
        <a:lstStyle/>
        <a:p>
          <a:r>
            <a:rPr lang="en-IN" dirty="0"/>
            <a:t>Cross Platform Application Development</a:t>
          </a:r>
        </a:p>
      </dgm:t>
    </dgm:pt>
    <dgm:pt modelId="{E273FE31-519F-426D-BC58-22DB70C7B0FD}" type="parTrans" cxnId="{0850658D-EFC6-4B25-90EE-1E793B7F20FB}">
      <dgm:prSet/>
      <dgm:spPr/>
      <dgm:t>
        <a:bodyPr/>
        <a:lstStyle/>
        <a:p>
          <a:endParaRPr lang="en-IN"/>
        </a:p>
      </dgm:t>
    </dgm:pt>
    <dgm:pt modelId="{9D5E51ED-85F9-48C9-84F4-54C3BC651FB0}" type="sibTrans" cxnId="{0850658D-EFC6-4B25-90EE-1E793B7F20FB}">
      <dgm:prSet/>
      <dgm:spPr/>
      <dgm:t>
        <a:bodyPr/>
        <a:lstStyle/>
        <a:p>
          <a:endParaRPr lang="en-IN"/>
        </a:p>
      </dgm:t>
    </dgm:pt>
    <dgm:pt modelId="{CF187781-4D15-4D0D-9FD5-716169A946B5}" type="pres">
      <dgm:prSet presAssocID="{11751D42-B18E-44E3-AF5E-1CE87D3DB42A}" presName="linearFlow" presStyleCnt="0">
        <dgm:presLayoutVars>
          <dgm:dir/>
          <dgm:resizeHandles val="exact"/>
        </dgm:presLayoutVars>
      </dgm:prSet>
      <dgm:spPr/>
    </dgm:pt>
    <dgm:pt modelId="{2EE389C8-B509-463B-986A-3D6F25672C3F}" type="pres">
      <dgm:prSet presAssocID="{406471EE-EE03-4857-84DA-0E8840548CB5}" presName="composite" presStyleCnt="0"/>
      <dgm:spPr/>
    </dgm:pt>
    <dgm:pt modelId="{D3137466-C152-4EA8-9632-FBA03F82960D}" type="pres">
      <dgm:prSet presAssocID="{406471EE-EE03-4857-84DA-0E8840548CB5}" presName="imgShp" presStyleLbl="fgImgPlace1" presStyleIdx="0" presStyleCnt="2"/>
      <dgm:spPr/>
    </dgm:pt>
    <dgm:pt modelId="{307F33B3-FE38-41F9-A349-65B8350B557D}" type="pres">
      <dgm:prSet presAssocID="{406471EE-EE03-4857-84DA-0E8840548CB5}" presName="txShp" presStyleLbl="node1" presStyleIdx="0" presStyleCnt="2">
        <dgm:presLayoutVars>
          <dgm:bulletEnabled val="1"/>
        </dgm:presLayoutVars>
      </dgm:prSet>
      <dgm:spPr/>
    </dgm:pt>
    <dgm:pt modelId="{A31BD305-2A94-43F2-B5D0-096D05AA9B90}" type="pres">
      <dgm:prSet presAssocID="{B956FC50-55E8-414B-BC86-32F4FF32A5AA}" presName="spacing" presStyleCnt="0"/>
      <dgm:spPr/>
    </dgm:pt>
    <dgm:pt modelId="{2EF2E754-3B68-4724-BAE5-CBEE93A5C5CB}" type="pres">
      <dgm:prSet presAssocID="{2F01D4D0-6C13-455C-B8BF-8713D6FAF2B9}" presName="composite" presStyleCnt="0"/>
      <dgm:spPr/>
    </dgm:pt>
    <dgm:pt modelId="{1C9D8B4C-1A5C-4A4E-B3B7-89BE46F28650}" type="pres">
      <dgm:prSet presAssocID="{2F01D4D0-6C13-455C-B8BF-8713D6FAF2B9}" presName="imgShp" presStyleLbl="fgImgPlace1" presStyleIdx="1" presStyleCnt="2"/>
      <dgm:spPr/>
    </dgm:pt>
    <dgm:pt modelId="{F5868FA5-AEAF-42BD-9DBB-A03D1BCF48BA}" type="pres">
      <dgm:prSet presAssocID="{2F01D4D0-6C13-455C-B8BF-8713D6FAF2B9}" presName="txShp" presStyleLbl="node1" presStyleIdx="1" presStyleCnt="2">
        <dgm:presLayoutVars>
          <dgm:bulletEnabled val="1"/>
        </dgm:presLayoutVars>
      </dgm:prSet>
      <dgm:spPr/>
    </dgm:pt>
  </dgm:ptLst>
  <dgm:cxnLst>
    <dgm:cxn modelId="{9CBB7804-1BE8-499A-80F4-E5081E1B7129}" type="presOf" srcId="{11751D42-B18E-44E3-AF5E-1CE87D3DB42A}" destId="{CF187781-4D15-4D0D-9FD5-716169A946B5}" srcOrd="0" destOrd="0" presId="urn:microsoft.com/office/officeart/2005/8/layout/vList3"/>
    <dgm:cxn modelId="{0850658D-EFC6-4B25-90EE-1E793B7F20FB}" srcId="{11751D42-B18E-44E3-AF5E-1CE87D3DB42A}" destId="{2F01D4D0-6C13-455C-B8BF-8713D6FAF2B9}" srcOrd="1" destOrd="0" parTransId="{E273FE31-519F-426D-BC58-22DB70C7B0FD}" sibTransId="{9D5E51ED-85F9-48C9-84F4-54C3BC651FB0}"/>
    <dgm:cxn modelId="{8D1EAEA8-7670-4294-B795-99537651BE95}" type="presOf" srcId="{406471EE-EE03-4857-84DA-0E8840548CB5}" destId="{307F33B3-FE38-41F9-A349-65B8350B557D}" srcOrd="0" destOrd="0" presId="urn:microsoft.com/office/officeart/2005/8/layout/vList3"/>
    <dgm:cxn modelId="{243338B8-1FD9-4F40-9A2E-9B1A16EF69CA}" type="presOf" srcId="{2F01D4D0-6C13-455C-B8BF-8713D6FAF2B9}" destId="{F5868FA5-AEAF-42BD-9DBB-A03D1BCF48BA}" srcOrd="0" destOrd="0" presId="urn:microsoft.com/office/officeart/2005/8/layout/vList3"/>
    <dgm:cxn modelId="{8E0E96D6-170A-4967-BDB6-76608CD7FC17}" srcId="{11751D42-B18E-44E3-AF5E-1CE87D3DB42A}" destId="{406471EE-EE03-4857-84DA-0E8840548CB5}" srcOrd="0" destOrd="0" parTransId="{B4DFAD7E-CCB7-4AEA-A0FD-1AA587E2F8A9}" sibTransId="{B956FC50-55E8-414B-BC86-32F4FF32A5AA}"/>
    <dgm:cxn modelId="{34D67AA8-7B8C-4C77-B5B0-EFF00BE5C6BC}" type="presParOf" srcId="{CF187781-4D15-4D0D-9FD5-716169A946B5}" destId="{2EE389C8-B509-463B-986A-3D6F25672C3F}" srcOrd="0" destOrd="0" presId="urn:microsoft.com/office/officeart/2005/8/layout/vList3"/>
    <dgm:cxn modelId="{B0B19CF1-5448-45B6-BEAB-0C54FABA647A}" type="presParOf" srcId="{2EE389C8-B509-463B-986A-3D6F25672C3F}" destId="{D3137466-C152-4EA8-9632-FBA03F82960D}" srcOrd="0" destOrd="0" presId="urn:microsoft.com/office/officeart/2005/8/layout/vList3"/>
    <dgm:cxn modelId="{67280E5E-4B17-44E2-860D-316725121F59}" type="presParOf" srcId="{2EE389C8-B509-463B-986A-3D6F25672C3F}" destId="{307F33B3-FE38-41F9-A349-65B8350B557D}" srcOrd="1" destOrd="0" presId="urn:microsoft.com/office/officeart/2005/8/layout/vList3"/>
    <dgm:cxn modelId="{B8D4F837-F2DE-48C8-9116-88FD5584B5ED}" type="presParOf" srcId="{CF187781-4D15-4D0D-9FD5-716169A946B5}" destId="{A31BD305-2A94-43F2-B5D0-096D05AA9B90}" srcOrd="1" destOrd="0" presId="urn:microsoft.com/office/officeart/2005/8/layout/vList3"/>
    <dgm:cxn modelId="{D38835A6-D555-4C7E-A87B-C1EF43D2BD06}" type="presParOf" srcId="{CF187781-4D15-4D0D-9FD5-716169A946B5}" destId="{2EF2E754-3B68-4724-BAE5-CBEE93A5C5CB}" srcOrd="2" destOrd="0" presId="urn:microsoft.com/office/officeart/2005/8/layout/vList3"/>
    <dgm:cxn modelId="{50A99D72-1647-4894-92CA-6EBCD5ED7655}" type="presParOf" srcId="{2EF2E754-3B68-4724-BAE5-CBEE93A5C5CB}" destId="{1C9D8B4C-1A5C-4A4E-B3B7-89BE46F28650}" srcOrd="0" destOrd="0" presId="urn:microsoft.com/office/officeart/2005/8/layout/vList3"/>
    <dgm:cxn modelId="{F335FF3B-7984-46B7-8AD1-7F5BE4EE7BCA}" type="presParOf" srcId="{2EF2E754-3B68-4724-BAE5-CBEE93A5C5CB}" destId="{F5868FA5-AEAF-42BD-9DBB-A03D1BCF48B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F33B3-FE38-41F9-A349-65B8350B557D}">
      <dsp:nvSpPr>
        <dsp:cNvPr id="0" name=""/>
        <dsp:cNvSpPr/>
      </dsp:nvSpPr>
      <dsp:spPr>
        <a:xfrm rot="10800000">
          <a:off x="1561272" y="2370"/>
          <a:ext cx="4357878" cy="1854446"/>
        </a:xfrm>
        <a:prstGeom prst="homePlat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17760" tIns="125730" rIns="234696"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Traditional Application Development</a:t>
          </a:r>
        </a:p>
      </dsp:txBody>
      <dsp:txXfrm rot="10800000">
        <a:off x="2024883" y="2370"/>
        <a:ext cx="3894267" cy="1854446"/>
      </dsp:txXfrm>
    </dsp:sp>
    <dsp:sp modelId="{D3137466-C152-4EA8-9632-FBA03F82960D}">
      <dsp:nvSpPr>
        <dsp:cNvPr id="0" name=""/>
        <dsp:cNvSpPr/>
      </dsp:nvSpPr>
      <dsp:spPr>
        <a:xfrm>
          <a:off x="634049" y="2370"/>
          <a:ext cx="1854446" cy="1854446"/>
        </a:xfrm>
        <a:prstGeom prst="ellipse">
          <a:avLst/>
        </a:prstGeom>
        <a:solidFill>
          <a:schemeClr val="accent2">
            <a:tint val="5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5868FA5-AEAF-42BD-9DBB-A03D1BCF48BA}">
      <dsp:nvSpPr>
        <dsp:cNvPr id="0" name=""/>
        <dsp:cNvSpPr/>
      </dsp:nvSpPr>
      <dsp:spPr>
        <a:xfrm rot="10800000">
          <a:off x="1561272" y="2410383"/>
          <a:ext cx="4357878" cy="1854446"/>
        </a:xfrm>
        <a:prstGeom prst="homePlate">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17760" tIns="125730" rIns="234696" bIns="125730" numCol="1" spcCol="1270" anchor="ctr" anchorCtr="0">
          <a:noAutofit/>
        </a:bodyPr>
        <a:lstStyle/>
        <a:p>
          <a:pPr marL="0" lvl="0" indent="0" algn="ctr" defTabSz="1466850">
            <a:lnSpc>
              <a:spcPct val="90000"/>
            </a:lnSpc>
            <a:spcBef>
              <a:spcPct val="0"/>
            </a:spcBef>
            <a:spcAft>
              <a:spcPct val="35000"/>
            </a:spcAft>
            <a:buNone/>
          </a:pPr>
          <a:r>
            <a:rPr lang="en-IN" sz="3300" kern="1200" dirty="0"/>
            <a:t>Cross Platform Application Development</a:t>
          </a:r>
        </a:p>
      </dsp:txBody>
      <dsp:txXfrm rot="10800000">
        <a:off x="2024883" y="2410383"/>
        <a:ext cx="3894267" cy="1854446"/>
      </dsp:txXfrm>
    </dsp:sp>
    <dsp:sp modelId="{1C9D8B4C-1A5C-4A4E-B3B7-89BE46F28650}">
      <dsp:nvSpPr>
        <dsp:cNvPr id="0" name=""/>
        <dsp:cNvSpPr/>
      </dsp:nvSpPr>
      <dsp:spPr>
        <a:xfrm>
          <a:off x="634049" y="2410383"/>
          <a:ext cx="1854446" cy="1854446"/>
        </a:xfrm>
        <a:prstGeom prst="ellipse">
          <a:avLst/>
        </a:prstGeom>
        <a:solidFill>
          <a:schemeClr val="accent3">
            <a:tint val="50000"/>
            <a:hueOff val="0"/>
            <a:satOff val="0"/>
            <a:lumOff val="0"/>
            <a:alphaOff val="0"/>
          </a:schemeClr>
        </a:solid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2021-10-18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10/18/2021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4" name="Picture 2" descr="Image result for xamarin logo">
            <a:extLst>
              <a:ext uri="{FF2B5EF4-FFF2-40B4-BE49-F238E27FC236}">
                <a16:creationId xmlns:a16="http://schemas.microsoft.com/office/drawing/2014/main" id="{B648737E-9564-4E27-9311-9480A7716F53}"/>
              </a:ext>
            </a:extLst>
          </p:cNvPr>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944356" y="182822"/>
            <a:ext cx="753298" cy="7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Xamarin</a:t>
            </a:r>
          </a:p>
        </p:txBody>
      </p:sp>
      <p:sp>
        <p:nvSpPr>
          <p:cNvPr id="4" name="Text Placeholder 3"/>
          <p:cNvSpPr>
            <a:spLocks noGrp="1"/>
          </p:cNvSpPr>
          <p:nvPr>
            <p:ph type="body" sz="quarter" idx="11"/>
          </p:nvPr>
        </p:nvSpPr>
        <p:spPr/>
        <p:txBody>
          <a:bodyPr/>
          <a:lstStyle/>
          <a:p>
            <a:r>
              <a:rPr lang="en-US" dirty="0" err="1"/>
              <a:t>Parameswari.E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314766-C2A2-4CFD-A0ED-DE92C1162360}"/>
              </a:ext>
            </a:extLst>
          </p:cNvPr>
          <p:cNvSpPr>
            <a:spLocks noGrp="1"/>
          </p:cNvSpPr>
          <p:nvPr>
            <p:ph type="title"/>
          </p:nvPr>
        </p:nvSpPr>
        <p:spPr/>
        <p:txBody>
          <a:bodyPr/>
          <a:lstStyle/>
          <a:p>
            <a:r>
              <a:rPr lang="en-IN" dirty="0"/>
              <a:t>Applications</a:t>
            </a:r>
          </a:p>
        </p:txBody>
      </p:sp>
      <p:pic>
        <p:nvPicPr>
          <p:cNvPr id="5" name="Picture 4">
            <a:extLst>
              <a:ext uri="{FF2B5EF4-FFF2-40B4-BE49-F238E27FC236}">
                <a16:creationId xmlns:a16="http://schemas.microsoft.com/office/drawing/2014/main" id="{CF10CDFB-B3C5-4F21-9620-94E8E4E04BF9}"/>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2371860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pic>
        <p:nvPicPr>
          <p:cNvPr id="5" name="Picture 4">
            <a:extLst>
              <a:ext uri="{FF2B5EF4-FFF2-40B4-BE49-F238E27FC236}">
                <a16:creationId xmlns:a16="http://schemas.microsoft.com/office/drawing/2014/main" id="{608B1830-E59F-4414-B3EE-C8A74000716B}"/>
              </a:ext>
            </a:extLst>
          </p:cNvPr>
          <p:cNvPicPr>
            <a:picLocks noChangeAspect="1"/>
          </p:cNvPicPr>
          <p:nvPr/>
        </p:nvPicPr>
        <p:blipFill rotWithShape="1">
          <a:blip r:embed="rId2"/>
          <a:srcRect t="20371" r="40000"/>
          <a:stretch/>
        </p:blipFill>
        <p:spPr>
          <a:xfrm>
            <a:off x="425684" y="1371600"/>
            <a:ext cx="8413516" cy="5029200"/>
          </a:xfrm>
          <a:prstGeom prst="rect">
            <a:avLst/>
          </a:prstGeom>
        </p:spPr>
      </p:pic>
    </p:spTree>
    <p:extLst>
      <p:ext uri="{BB962C8B-B14F-4D97-AF65-F5344CB8AC3E}">
        <p14:creationId xmlns:p14="http://schemas.microsoft.com/office/powerpoint/2010/main" val="1661634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pic>
        <p:nvPicPr>
          <p:cNvPr id="7" name="Picture 6">
            <a:extLst>
              <a:ext uri="{FF2B5EF4-FFF2-40B4-BE49-F238E27FC236}">
                <a16:creationId xmlns:a16="http://schemas.microsoft.com/office/drawing/2014/main" id="{EAEA3045-3465-44D4-AE1D-2F89425EE690}"/>
              </a:ext>
            </a:extLst>
          </p:cNvPr>
          <p:cNvPicPr>
            <a:picLocks noChangeAspect="1"/>
          </p:cNvPicPr>
          <p:nvPr/>
        </p:nvPicPr>
        <p:blipFill>
          <a:blip r:embed="rId2"/>
          <a:stretch>
            <a:fillRect/>
          </a:stretch>
        </p:blipFill>
        <p:spPr>
          <a:xfrm>
            <a:off x="0" y="1542021"/>
            <a:ext cx="9144000" cy="5143500"/>
          </a:xfrm>
          <a:prstGeom prst="rect">
            <a:avLst/>
          </a:prstGeom>
        </p:spPr>
      </p:pic>
    </p:spTree>
    <p:extLst>
      <p:ext uri="{BB962C8B-B14F-4D97-AF65-F5344CB8AC3E}">
        <p14:creationId xmlns:p14="http://schemas.microsoft.com/office/powerpoint/2010/main" val="2168122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pic>
        <p:nvPicPr>
          <p:cNvPr id="4" name="Picture 3">
            <a:extLst>
              <a:ext uri="{FF2B5EF4-FFF2-40B4-BE49-F238E27FC236}">
                <a16:creationId xmlns:a16="http://schemas.microsoft.com/office/drawing/2014/main" id="{015DE6B3-3200-4517-97AE-4C87EB64F776}"/>
              </a:ext>
            </a:extLst>
          </p:cNvPr>
          <p:cNvPicPr>
            <a:picLocks noChangeAspect="1"/>
          </p:cNvPicPr>
          <p:nvPr/>
        </p:nvPicPr>
        <p:blipFill rotWithShape="1">
          <a:blip r:embed="rId2"/>
          <a:srcRect r="8333"/>
          <a:stretch/>
        </p:blipFill>
        <p:spPr>
          <a:xfrm>
            <a:off x="232528" y="1371600"/>
            <a:ext cx="8382000" cy="5143500"/>
          </a:xfrm>
          <a:prstGeom prst="rect">
            <a:avLst/>
          </a:prstGeom>
        </p:spPr>
      </p:pic>
    </p:spTree>
    <p:extLst>
      <p:ext uri="{BB962C8B-B14F-4D97-AF65-F5344CB8AC3E}">
        <p14:creationId xmlns:p14="http://schemas.microsoft.com/office/powerpoint/2010/main" val="2494686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C14D8D3-3164-44AA-A9D9-188452C8B5CC}"/>
              </a:ext>
            </a:extLst>
          </p:cNvPr>
          <p:cNvSpPr>
            <a:spLocks noGrp="1"/>
          </p:cNvSpPr>
          <p:nvPr>
            <p:ph sz="quarter" idx="12"/>
          </p:nvPr>
        </p:nvSpPr>
        <p:spPr/>
        <p:txBody>
          <a:bodyPr/>
          <a:lstStyle/>
          <a:p>
            <a:r>
              <a:rPr lang="en-IN" dirty="0"/>
              <a:t>Silo Approach Pros and Cons</a:t>
            </a:r>
          </a:p>
          <a:p>
            <a:r>
              <a:rPr lang="en-IN" dirty="0">
                <a:highlight>
                  <a:srgbClr val="00BBEE"/>
                </a:highlight>
              </a:rPr>
              <a:t>Pros</a:t>
            </a:r>
          </a:p>
          <a:p>
            <a:pPr lvl="1"/>
            <a:r>
              <a:rPr lang="en-IN" dirty="0"/>
              <a:t>Great Application development can be built/delivered to the user’s platform</a:t>
            </a:r>
          </a:p>
          <a:p>
            <a:r>
              <a:rPr lang="en-IN" dirty="0">
                <a:highlight>
                  <a:srgbClr val="FF0000"/>
                </a:highlight>
              </a:rPr>
              <a:t>Cons</a:t>
            </a:r>
          </a:p>
          <a:p>
            <a:pPr lvl="1"/>
            <a:r>
              <a:rPr lang="en-IN" dirty="0"/>
              <a:t>Multiple Teams</a:t>
            </a:r>
          </a:p>
          <a:p>
            <a:pPr lvl="1"/>
            <a:r>
              <a:rPr lang="en-IN" dirty="0"/>
              <a:t>Multiple Code Base</a:t>
            </a:r>
          </a:p>
          <a:p>
            <a:pPr lvl="1"/>
            <a:r>
              <a:rPr lang="en-IN"/>
              <a:t>Very Expensive</a:t>
            </a:r>
            <a:endParaRPr lang="en-IN" dirty="0"/>
          </a:p>
          <a:p>
            <a:endParaRPr lang="en-IN" dirty="0"/>
          </a:p>
        </p:txBody>
      </p:sp>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spTree>
    <p:extLst>
      <p:ext uri="{BB962C8B-B14F-4D97-AF65-F5344CB8AC3E}">
        <p14:creationId xmlns:p14="http://schemas.microsoft.com/office/powerpoint/2010/main" val="236451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pic>
        <p:nvPicPr>
          <p:cNvPr id="7" name="Picture 6">
            <a:extLst>
              <a:ext uri="{FF2B5EF4-FFF2-40B4-BE49-F238E27FC236}">
                <a16:creationId xmlns:a16="http://schemas.microsoft.com/office/drawing/2014/main" id="{5197D2BA-EC78-4AB6-9FC5-D71962E528D6}"/>
              </a:ext>
            </a:extLst>
          </p:cNvPr>
          <p:cNvPicPr>
            <a:picLocks noChangeAspect="1"/>
          </p:cNvPicPr>
          <p:nvPr/>
        </p:nvPicPr>
        <p:blipFill rotWithShape="1">
          <a:blip r:embed="rId2"/>
          <a:srcRect l="43050" t="24789" r="7783"/>
          <a:stretch/>
        </p:blipFill>
        <p:spPr>
          <a:xfrm>
            <a:off x="990600" y="1354318"/>
            <a:ext cx="6781800" cy="5333560"/>
          </a:xfrm>
          <a:prstGeom prst="rect">
            <a:avLst/>
          </a:prstGeom>
        </p:spPr>
      </p:pic>
    </p:spTree>
    <p:extLst>
      <p:ext uri="{BB962C8B-B14F-4D97-AF65-F5344CB8AC3E}">
        <p14:creationId xmlns:p14="http://schemas.microsoft.com/office/powerpoint/2010/main" val="3167164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pic>
        <p:nvPicPr>
          <p:cNvPr id="4" name="Picture 3">
            <a:extLst>
              <a:ext uri="{FF2B5EF4-FFF2-40B4-BE49-F238E27FC236}">
                <a16:creationId xmlns:a16="http://schemas.microsoft.com/office/drawing/2014/main" id="{0A5AB761-6F73-4B01-AE2F-1FF71464CEB6}"/>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3627743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C14D8D3-3164-44AA-A9D9-188452C8B5CC}"/>
              </a:ext>
            </a:extLst>
          </p:cNvPr>
          <p:cNvSpPr>
            <a:spLocks noGrp="1"/>
          </p:cNvSpPr>
          <p:nvPr>
            <p:ph sz="quarter" idx="12"/>
          </p:nvPr>
        </p:nvSpPr>
        <p:spPr/>
        <p:txBody>
          <a:bodyPr/>
          <a:lstStyle/>
          <a:p>
            <a:r>
              <a:rPr lang="en-IN" dirty="0"/>
              <a:t>Black Box Approach Pros and Cons</a:t>
            </a:r>
          </a:p>
          <a:p>
            <a:r>
              <a:rPr lang="en-IN" dirty="0">
                <a:highlight>
                  <a:srgbClr val="00BBEE"/>
                </a:highlight>
              </a:rPr>
              <a:t>Pros</a:t>
            </a:r>
          </a:p>
          <a:p>
            <a:pPr lvl="1"/>
            <a:r>
              <a:rPr lang="en-IN" dirty="0"/>
              <a:t>Easy Development Process</a:t>
            </a:r>
          </a:p>
          <a:p>
            <a:pPr lvl="1"/>
            <a:r>
              <a:rPr lang="en-IN" dirty="0"/>
              <a:t>Learning curve will be easy</a:t>
            </a:r>
          </a:p>
          <a:p>
            <a:r>
              <a:rPr lang="en-IN" dirty="0">
                <a:highlight>
                  <a:srgbClr val="FF0000"/>
                </a:highlight>
              </a:rPr>
              <a:t>Cons</a:t>
            </a:r>
          </a:p>
          <a:p>
            <a:pPr lvl="1"/>
            <a:r>
              <a:rPr lang="en-IN" dirty="0"/>
              <a:t>Performance will be very low</a:t>
            </a:r>
          </a:p>
          <a:p>
            <a:pPr lvl="1"/>
            <a:r>
              <a:rPr lang="en-IN" dirty="0"/>
              <a:t>Not suitable for enterprise applications</a:t>
            </a:r>
          </a:p>
          <a:p>
            <a:endParaRPr lang="en-IN" dirty="0"/>
          </a:p>
        </p:txBody>
      </p:sp>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spTree>
    <p:extLst>
      <p:ext uri="{BB962C8B-B14F-4D97-AF65-F5344CB8AC3E}">
        <p14:creationId xmlns:p14="http://schemas.microsoft.com/office/powerpoint/2010/main" val="829474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A4B315-9371-42B6-AB16-F547A34E2AAF}"/>
              </a:ext>
            </a:extLst>
          </p:cNvPr>
          <p:cNvPicPr>
            <a:picLocks noChangeAspect="1"/>
          </p:cNvPicPr>
          <p:nvPr/>
        </p:nvPicPr>
        <p:blipFill rotWithShape="1">
          <a:blip r:embed="rId2"/>
          <a:srcRect t="10001" b="9999"/>
          <a:stretch/>
        </p:blipFill>
        <p:spPr>
          <a:xfrm>
            <a:off x="786" y="1981200"/>
            <a:ext cx="9144000" cy="4114800"/>
          </a:xfrm>
          <a:prstGeom prst="rect">
            <a:avLst/>
          </a:prstGeom>
        </p:spPr>
      </p:pic>
      <p:sp>
        <p:nvSpPr>
          <p:cNvPr id="6" name="Title 5">
            <a:extLst>
              <a:ext uri="{FF2B5EF4-FFF2-40B4-BE49-F238E27FC236}">
                <a16:creationId xmlns:a16="http://schemas.microsoft.com/office/drawing/2014/main" id="{9C0D2DB7-C7C2-4198-B362-85C4083633C9}"/>
              </a:ext>
            </a:extLst>
          </p:cNvPr>
          <p:cNvSpPr>
            <a:spLocks noGrp="1"/>
          </p:cNvSpPr>
          <p:nvPr>
            <p:ph type="title"/>
          </p:nvPr>
        </p:nvSpPr>
        <p:spPr/>
        <p:txBody>
          <a:bodyPr/>
          <a:lstStyle/>
          <a:p>
            <a:r>
              <a:rPr lang="en-IN" dirty="0"/>
              <a:t>Xamarin Approach</a:t>
            </a:r>
          </a:p>
        </p:txBody>
      </p:sp>
    </p:spTree>
    <p:extLst>
      <p:ext uri="{BB962C8B-B14F-4D97-AF65-F5344CB8AC3E}">
        <p14:creationId xmlns:p14="http://schemas.microsoft.com/office/powerpoint/2010/main" val="3004583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graphicFrame>
        <p:nvGraphicFramePr>
          <p:cNvPr id="2" name="Diagram 1">
            <a:extLst>
              <a:ext uri="{FF2B5EF4-FFF2-40B4-BE49-F238E27FC236}">
                <a16:creationId xmlns:a16="http://schemas.microsoft.com/office/drawing/2014/main" id="{C8196651-E126-43B5-A07C-F89CEE120059}"/>
              </a:ext>
            </a:extLst>
          </p:cNvPr>
          <p:cNvGraphicFramePr/>
          <p:nvPr>
            <p:extLst>
              <p:ext uri="{D42A27DB-BD31-4B8C-83A1-F6EECF244321}">
                <p14:modId xmlns:p14="http://schemas.microsoft.com/office/powerpoint/2010/main" val="1459038325"/>
              </p:ext>
            </p:extLst>
          </p:nvPr>
        </p:nvGraphicFramePr>
        <p:xfrm>
          <a:off x="1066800" y="2209800"/>
          <a:ext cx="65532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7DBA899-B344-4FA8-A333-E03C14672F1F}"/>
              </a:ext>
            </a:extLst>
          </p:cNvPr>
          <p:cNvSpPr txBox="1"/>
          <p:nvPr/>
        </p:nvSpPr>
        <p:spPr>
          <a:xfrm flipH="1">
            <a:off x="1087224" y="1371600"/>
            <a:ext cx="5923175" cy="707886"/>
          </a:xfrm>
          <a:prstGeom prst="rect">
            <a:avLst/>
          </a:prstGeom>
          <a:noFill/>
        </p:spPr>
        <p:txBody>
          <a:bodyPr wrap="square" rtlCol="0">
            <a:spAutoFit/>
          </a:bodyPr>
          <a:lstStyle/>
          <a:p>
            <a:r>
              <a:rPr lang="en-IN" sz="4000" dirty="0">
                <a:solidFill>
                  <a:srgbClr val="992222"/>
                </a:solidFill>
              </a:rPr>
              <a:t>Xamarin Approach</a:t>
            </a:r>
          </a:p>
        </p:txBody>
      </p:sp>
    </p:spTree>
    <p:extLst>
      <p:ext uri="{BB962C8B-B14F-4D97-AF65-F5344CB8AC3E}">
        <p14:creationId xmlns:p14="http://schemas.microsoft.com/office/powerpoint/2010/main" val="287999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Introduction to Xamarin</a:t>
            </a:r>
          </a:p>
          <a:p>
            <a:pPr lvl="1"/>
            <a:r>
              <a:rPr lang="en-US" dirty="0"/>
              <a:t>Xamarin vs. Hybrid Framework vs. Native Framework</a:t>
            </a:r>
          </a:p>
          <a:p>
            <a:pPr lvl="1"/>
            <a:r>
              <a:rPr lang="en-US" dirty="0"/>
              <a:t>Xamarin Development IDE – Visual Studio and Xamarin Studio</a:t>
            </a:r>
          </a:p>
          <a:p>
            <a:pPr lvl="1"/>
            <a:r>
              <a:rPr lang="en-US" dirty="0"/>
              <a:t>Xamarin Architecture</a:t>
            </a:r>
          </a:p>
          <a:p>
            <a:pPr lvl="1"/>
            <a:r>
              <a:rPr lang="en-US" dirty="0"/>
              <a:t>Introduction to Mono</a:t>
            </a:r>
          </a:p>
          <a:p>
            <a:pPr marL="0" indent="0">
              <a:buNone/>
            </a:pPr>
            <a:endParaRPr lang="en-IN" dirty="0"/>
          </a:p>
        </p:txBody>
      </p:sp>
      <p:sp>
        <p:nvSpPr>
          <p:cNvPr id="3" name="Title 2"/>
          <p:cNvSpPr>
            <a:spLocks noGrp="1"/>
          </p:cNvSpPr>
          <p:nvPr>
            <p:ph type="title"/>
          </p:nvPr>
        </p:nvSpPr>
        <p:spPr/>
        <p:txBody>
          <a:bodyPr/>
          <a:lstStyle/>
          <a:p>
            <a:r>
              <a:rPr lang="en-IN" dirty="0"/>
              <a:t>Xamarin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pic>
        <p:nvPicPr>
          <p:cNvPr id="6" name="Picture 5">
            <a:extLst>
              <a:ext uri="{FF2B5EF4-FFF2-40B4-BE49-F238E27FC236}">
                <a16:creationId xmlns:a16="http://schemas.microsoft.com/office/drawing/2014/main" id="{100714F0-B197-46DC-9D90-305796F1BBFA}"/>
              </a:ext>
            </a:extLst>
          </p:cNvPr>
          <p:cNvPicPr>
            <a:picLocks noChangeAspect="1"/>
          </p:cNvPicPr>
          <p:nvPr/>
        </p:nvPicPr>
        <p:blipFill rotWithShape="1">
          <a:blip r:embed="rId2"/>
          <a:srcRect l="40833" t="23085"/>
          <a:stretch/>
        </p:blipFill>
        <p:spPr>
          <a:xfrm>
            <a:off x="461034" y="1447800"/>
            <a:ext cx="8205261" cy="4953000"/>
          </a:xfrm>
          <a:prstGeom prst="rect">
            <a:avLst/>
          </a:prstGeom>
        </p:spPr>
      </p:pic>
    </p:spTree>
    <p:extLst>
      <p:ext uri="{BB962C8B-B14F-4D97-AF65-F5344CB8AC3E}">
        <p14:creationId xmlns:p14="http://schemas.microsoft.com/office/powerpoint/2010/main" val="2941552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C14D8D3-3164-44AA-A9D9-188452C8B5CC}"/>
              </a:ext>
            </a:extLst>
          </p:cNvPr>
          <p:cNvSpPr>
            <a:spLocks noGrp="1"/>
          </p:cNvSpPr>
          <p:nvPr>
            <p:ph sz="quarter" idx="12"/>
          </p:nvPr>
        </p:nvSpPr>
        <p:spPr/>
        <p:txBody>
          <a:bodyPr/>
          <a:lstStyle/>
          <a:p>
            <a:r>
              <a:rPr lang="en-IN" dirty="0"/>
              <a:t>Xamarin Approach Pros and Cons</a:t>
            </a:r>
          </a:p>
          <a:p>
            <a:r>
              <a:rPr lang="en-IN" dirty="0">
                <a:highlight>
                  <a:srgbClr val="00BBEE"/>
                </a:highlight>
              </a:rPr>
              <a:t>Pros</a:t>
            </a:r>
          </a:p>
          <a:p>
            <a:pPr lvl="1"/>
            <a:r>
              <a:rPr lang="en-IN" dirty="0"/>
              <a:t>Great Application can be built</a:t>
            </a:r>
          </a:p>
          <a:p>
            <a:pPr lvl="1"/>
            <a:r>
              <a:rPr lang="en-IN" dirty="0"/>
              <a:t>Learning curve will be reduced</a:t>
            </a:r>
          </a:p>
          <a:p>
            <a:r>
              <a:rPr lang="en-IN" dirty="0">
                <a:highlight>
                  <a:srgbClr val="FF0000"/>
                </a:highlight>
              </a:rPr>
              <a:t>Cons</a:t>
            </a:r>
          </a:p>
          <a:p>
            <a:pPr lvl="1"/>
            <a:r>
              <a:rPr lang="en-IN" dirty="0"/>
              <a:t>Need to have some basic on native platform</a:t>
            </a:r>
          </a:p>
          <a:p>
            <a:pPr lvl="1"/>
            <a:r>
              <a:rPr lang="en-IN" dirty="0"/>
              <a:t>UI has to be created separately for every platform</a:t>
            </a:r>
          </a:p>
          <a:p>
            <a:endParaRPr lang="en-IN" dirty="0"/>
          </a:p>
        </p:txBody>
      </p:sp>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spTree>
    <p:extLst>
      <p:ext uri="{BB962C8B-B14F-4D97-AF65-F5344CB8AC3E}">
        <p14:creationId xmlns:p14="http://schemas.microsoft.com/office/powerpoint/2010/main" val="579797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pic>
        <p:nvPicPr>
          <p:cNvPr id="7" name="Picture 6">
            <a:extLst>
              <a:ext uri="{FF2B5EF4-FFF2-40B4-BE49-F238E27FC236}">
                <a16:creationId xmlns:a16="http://schemas.microsoft.com/office/drawing/2014/main" id="{F5261BFB-12A9-4BD1-9A6B-9A6C4701722D}"/>
              </a:ext>
            </a:extLst>
          </p:cNvPr>
          <p:cNvPicPr>
            <a:picLocks noChangeAspect="1"/>
          </p:cNvPicPr>
          <p:nvPr/>
        </p:nvPicPr>
        <p:blipFill rotWithShape="1">
          <a:blip r:embed="rId2"/>
          <a:srcRect l="42672" t="23705" r="2328"/>
          <a:stretch/>
        </p:blipFill>
        <p:spPr>
          <a:xfrm>
            <a:off x="762000" y="1366168"/>
            <a:ext cx="7391400" cy="5291858"/>
          </a:xfrm>
          <a:prstGeom prst="rect">
            <a:avLst/>
          </a:prstGeom>
        </p:spPr>
      </p:pic>
    </p:spTree>
    <p:extLst>
      <p:ext uri="{BB962C8B-B14F-4D97-AF65-F5344CB8AC3E}">
        <p14:creationId xmlns:p14="http://schemas.microsoft.com/office/powerpoint/2010/main" val="33822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C14D8D3-3164-44AA-A9D9-188452C8B5CC}"/>
              </a:ext>
            </a:extLst>
          </p:cNvPr>
          <p:cNvSpPr>
            <a:spLocks noGrp="1"/>
          </p:cNvSpPr>
          <p:nvPr>
            <p:ph sz="quarter" idx="12"/>
          </p:nvPr>
        </p:nvSpPr>
        <p:spPr/>
        <p:txBody>
          <a:bodyPr/>
          <a:lstStyle/>
          <a:p>
            <a:r>
              <a:rPr lang="en-IN" dirty="0"/>
              <a:t>Xamarin Approach Pros and Cons</a:t>
            </a:r>
          </a:p>
          <a:p>
            <a:r>
              <a:rPr lang="en-IN" dirty="0">
                <a:highlight>
                  <a:srgbClr val="00BBEE"/>
                </a:highlight>
              </a:rPr>
              <a:t>Pros</a:t>
            </a:r>
          </a:p>
          <a:p>
            <a:pPr lvl="1"/>
            <a:r>
              <a:rPr lang="en-IN" dirty="0"/>
              <a:t>Business Logic and UI will be shared</a:t>
            </a:r>
          </a:p>
          <a:p>
            <a:pPr lvl="1"/>
            <a:r>
              <a:rPr lang="en-IN" dirty="0"/>
              <a:t>Single codebase</a:t>
            </a:r>
          </a:p>
          <a:p>
            <a:pPr lvl="1"/>
            <a:r>
              <a:rPr lang="en-IN" dirty="0"/>
              <a:t>Single Team</a:t>
            </a:r>
          </a:p>
          <a:p>
            <a:pPr lvl="1"/>
            <a:r>
              <a:rPr lang="en-IN" dirty="0"/>
              <a:t>Development time will be faster</a:t>
            </a:r>
          </a:p>
          <a:p>
            <a:pPr lvl="1"/>
            <a:r>
              <a:rPr lang="en-IN" dirty="0"/>
              <a:t>Native Apps will be developed</a:t>
            </a:r>
          </a:p>
          <a:p>
            <a:r>
              <a:rPr lang="en-IN" dirty="0">
                <a:highlight>
                  <a:srgbClr val="FF0000"/>
                </a:highlight>
              </a:rPr>
              <a:t>Cons</a:t>
            </a:r>
          </a:p>
          <a:p>
            <a:pPr lvl="1"/>
            <a:r>
              <a:rPr lang="en-IN" dirty="0"/>
              <a:t>Limited in capabilities</a:t>
            </a:r>
          </a:p>
          <a:p>
            <a:pPr lvl="1"/>
            <a:r>
              <a:rPr lang="en-IN" dirty="0"/>
              <a:t>Performance will be slightly slow</a:t>
            </a:r>
          </a:p>
          <a:p>
            <a:endParaRPr lang="en-IN" dirty="0"/>
          </a:p>
        </p:txBody>
      </p:sp>
      <p:sp>
        <p:nvSpPr>
          <p:cNvPr id="3" name="Title 2">
            <a:extLst>
              <a:ext uri="{FF2B5EF4-FFF2-40B4-BE49-F238E27FC236}">
                <a16:creationId xmlns:a16="http://schemas.microsoft.com/office/drawing/2014/main" id="{C293DABC-6178-40B8-9383-E4AFA893C138}"/>
              </a:ext>
            </a:extLst>
          </p:cNvPr>
          <p:cNvSpPr>
            <a:spLocks noGrp="1"/>
          </p:cNvSpPr>
          <p:nvPr>
            <p:ph type="title"/>
          </p:nvPr>
        </p:nvSpPr>
        <p:spPr/>
        <p:txBody>
          <a:bodyPr/>
          <a:lstStyle/>
          <a:p>
            <a:r>
              <a:rPr lang="en-IN" dirty="0"/>
              <a:t>Types of Mobile Development</a:t>
            </a:r>
          </a:p>
        </p:txBody>
      </p:sp>
    </p:spTree>
    <p:extLst>
      <p:ext uri="{BB962C8B-B14F-4D97-AF65-F5344CB8AC3E}">
        <p14:creationId xmlns:p14="http://schemas.microsoft.com/office/powerpoint/2010/main" val="210759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2F03-6E34-43EB-A84A-FD4D1EA862B4}"/>
              </a:ext>
            </a:extLst>
          </p:cNvPr>
          <p:cNvSpPr>
            <a:spLocks noGrp="1"/>
          </p:cNvSpPr>
          <p:nvPr>
            <p:ph type="title"/>
          </p:nvPr>
        </p:nvSpPr>
        <p:spPr/>
        <p:txBody>
          <a:bodyPr/>
          <a:lstStyle/>
          <a:p>
            <a:r>
              <a:rPr lang="en-IN" dirty="0"/>
              <a:t>When you should consider Xamarin</a:t>
            </a:r>
          </a:p>
        </p:txBody>
      </p:sp>
      <p:pic>
        <p:nvPicPr>
          <p:cNvPr id="6" name="Picture 5">
            <a:extLst>
              <a:ext uri="{FF2B5EF4-FFF2-40B4-BE49-F238E27FC236}">
                <a16:creationId xmlns:a16="http://schemas.microsoft.com/office/drawing/2014/main" id="{B3D743B9-0464-4470-BDAD-CE05371959DF}"/>
              </a:ext>
            </a:extLst>
          </p:cNvPr>
          <p:cNvPicPr>
            <a:picLocks noChangeAspect="1"/>
          </p:cNvPicPr>
          <p:nvPr/>
        </p:nvPicPr>
        <p:blipFill rotWithShape="1">
          <a:blip r:embed="rId2"/>
          <a:srcRect t="29630" b="6667"/>
          <a:stretch/>
        </p:blipFill>
        <p:spPr>
          <a:xfrm>
            <a:off x="0" y="2007924"/>
            <a:ext cx="9144000" cy="3478476"/>
          </a:xfrm>
          <a:prstGeom prst="rect">
            <a:avLst/>
          </a:prstGeom>
        </p:spPr>
      </p:pic>
    </p:spTree>
    <p:extLst>
      <p:ext uri="{BB962C8B-B14F-4D97-AF65-F5344CB8AC3E}">
        <p14:creationId xmlns:p14="http://schemas.microsoft.com/office/powerpoint/2010/main" val="233012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787D7-29B9-49FB-807D-BB7B9A1908DF}"/>
              </a:ext>
            </a:extLst>
          </p:cNvPr>
          <p:cNvSpPr>
            <a:spLocks noGrp="1"/>
          </p:cNvSpPr>
          <p:nvPr>
            <p:ph sz="quarter" idx="12"/>
          </p:nvPr>
        </p:nvSpPr>
        <p:spPr/>
        <p:txBody>
          <a:bodyPr>
            <a:normAutofit fontScale="85000" lnSpcReduction="10000"/>
          </a:bodyPr>
          <a:lstStyle/>
          <a:p>
            <a:r>
              <a:rPr lang="en-US" dirty="0"/>
              <a:t>Xamarin is a software company which is originated in 2011. </a:t>
            </a:r>
          </a:p>
          <a:p>
            <a:r>
              <a:rPr lang="en-US" dirty="0"/>
              <a:t>Xamarin was acquired by Microsoft in 2016. </a:t>
            </a:r>
          </a:p>
          <a:p>
            <a:r>
              <a:rPr lang="en-US" dirty="0"/>
              <a:t>Xamarin provides the developers with the whole range of tools which can be used for the development of the cross-platform mobile application.</a:t>
            </a:r>
          </a:p>
          <a:p>
            <a:r>
              <a:rPr lang="en-US" dirty="0"/>
              <a:t>It is a framework to develop a cross platform mobile application using C#. </a:t>
            </a:r>
          </a:p>
          <a:p>
            <a:r>
              <a:rPr lang="en-US" dirty="0"/>
              <a:t>There are various frameworks which offer the cross-platform app development. </a:t>
            </a:r>
          </a:p>
          <a:p>
            <a:r>
              <a:rPr lang="en-US" dirty="0"/>
              <a:t>It uses HTML and JavaScript. Using these frameworks, we can develop apps like a website for mobile app using JS libraries, the website is packed in a container which gives the feel of a native app.</a:t>
            </a:r>
            <a:endParaRPr lang="en-IN" dirty="0"/>
          </a:p>
        </p:txBody>
      </p:sp>
      <p:sp>
        <p:nvSpPr>
          <p:cNvPr id="3" name="Title 2">
            <a:extLst>
              <a:ext uri="{FF2B5EF4-FFF2-40B4-BE49-F238E27FC236}">
                <a16:creationId xmlns:a16="http://schemas.microsoft.com/office/drawing/2014/main" id="{36029226-558D-4101-AC81-48742E4ADD8F}"/>
              </a:ext>
            </a:extLst>
          </p:cNvPr>
          <p:cNvSpPr>
            <a:spLocks noGrp="1"/>
          </p:cNvSpPr>
          <p:nvPr>
            <p:ph type="title"/>
          </p:nvPr>
        </p:nvSpPr>
        <p:spPr/>
        <p:txBody>
          <a:bodyPr/>
          <a:lstStyle/>
          <a:p>
            <a:r>
              <a:rPr lang="en-IN" dirty="0"/>
              <a:t>Introduction to Xamarin</a:t>
            </a:r>
          </a:p>
        </p:txBody>
      </p:sp>
    </p:spTree>
    <p:extLst>
      <p:ext uri="{BB962C8B-B14F-4D97-AF65-F5344CB8AC3E}">
        <p14:creationId xmlns:p14="http://schemas.microsoft.com/office/powerpoint/2010/main" val="1556930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787D7-29B9-49FB-807D-BB7B9A1908DF}"/>
              </a:ext>
            </a:extLst>
          </p:cNvPr>
          <p:cNvSpPr>
            <a:spLocks noGrp="1"/>
          </p:cNvSpPr>
          <p:nvPr>
            <p:ph sz="quarter" idx="12"/>
          </p:nvPr>
        </p:nvSpPr>
        <p:spPr/>
        <p:txBody>
          <a:bodyPr>
            <a:normAutofit/>
          </a:bodyPr>
          <a:lstStyle/>
          <a:p>
            <a:r>
              <a:rPr lang="en-US" dirty="0"/>
              <a:t>Xamarin is different because it offers a single language C# and runtime, which works on three mobile platforms (Android, iOS, and Windows).</a:t>
            </a:r>
          </a:p>
          <a:p>
            <a:r>
              <a:rPr lang="en-US" dirty="0"/>
              <a:t>Through Xamarin, we develop a mobile app whose look and feel is completely native. </a:t>
            </a:r>
          </a:p>
          <a:p>
            <a:r>
              <a:rPr lang="en-US" dirty="0"/>
              <a:t>In Xamarin, we write one C# codebase which has access to all the features which is available for native SDK.</a:t>
            </a:r>
            <a:endParaRPr lang="en-IN" dirty="0"/>
          </a:p>
        </p:txBody>
      </p:sp>
      <p:sp>
        <p:nvSpPr>
          <p:cNvPr id="3" name="Title 2">
            <a:extLst>
              <a:ext uri="{FF2B5EF4-FFF2-40B4-BE49-F238E27FC236}">
                <a16:creationId xmlns:a16="http://schemas.microsoft.com/office/drawing/2014/main" id="{36029226-558D-4101-AC81-48742E4ADD8F}"/>
              </a:ext>
            </a:extLst>
          </p:cNvPr>
          <p:cNvSpPr>
            <a:spLocks noGrp="1"/>
          </p:cNvSpPr>
          <p:nvPr>
            <p:ph type="title"/>
          </p:nvPr>
        </p:nvSpPr>
        <p:spPr/>
        <p:txBody>
          <a:bodyPr/>
          <a:lstStyle/>
          <a:p>
            <a:r>
              <a:rPr lang="en-IN" dirty="0"/>
              <a:t>Introduction to Xamarin</a:t>
            </a:r>
          </a:p>
        </p:txBody>
      </p:sp>
    </p:spTree>
    <p:extLst>
      <p:ext uri="{BB962C8B-B14F-4D97-AF65-F5344CB8AC3E}">
        <p14:creationId xmlns:p14="http://schemas.microsoft.com/office/powerpoint/2010/main" val="3740816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814AF-64FC-45B4-B9A4-2BC9927BF9AF}"/>
              </a:ext>
            </a:extLst>
          </p:cNvPr>
          <p:cNvSpPr>
            <a:spLocks noGrp="1"/>
          </p:cNvSpPr>
          <p:nvPr>
            <p:ph sz="quarter" idx="12"/>
          </p:nvPr>
        </p:nvSpPr>
        <p:spPr/>
        <p:txBody>
          <a:bodyPr>
            <a:normAutofit fontScale="92500"/>
          </a:bodyPr>
          <a:lstStyle/>
          <a:p>
            <a:r>
              <a:rPr lang="en-US" dirty="0"/>
              <a:t>Install Visual Studio</a:t>
            </a:r>
          </a:p>
          <a:p>
            <a:r>
              <a:rPr lang="en-US" dirty="0"/>
              <a:t>Step 1: Make sure our computer is ready for Visual Studio</a:t>
            </a:r>
          </a:p>
          <a:p>
            <a:r>
              <a:rPr lang="en-US" dirty="0"/>
              <a:t>To download the Visual Studio, we should focus on the system requirement to install the Visual Studio in our system.</a:t>
            </a:r>
          </a:p>
          <a:p>
            <a:r>
              <a:rPr lang="en-US" dirty="0"/>
              <a:t>Here is the product support minimum system requirement is:</a:t>
            </a:r>
          </a:p>
          <a:p>
            <a:pPr lvl="1"/>
            <a:r>
              <a:rPr lang="en-US" dirty="0"/>
              <a:t>Visual Studio Enterprise 2019</a:t>
            </a:r>
          </a:p>
          <a:p>
            <a:pPr lvl="1"/>
            <a:r>
              <a:rPr lang="en-US" dirty="0"/>
              <a:t>Visual Studio Team Foundation Server Office Integration 2019</a:t>
            </a:r>
          </a:p>
          <a:p>
            <a:pPr lvl="1"/>
            <a:r>
              <a:rPr lang="en-US" dirty="0"/>
              <a:t>Visual Studio Professional 2019</a:t>
            </a:r>
          </a:p>
          <a:p>
            <a:pPr lvl="1"/>
            <a:r>
              <a:rPr lang="en-US" dirty="0"/>
              <a:t>Visual Studio Community 2019</a:t>
            </a:r>
            <a:endParaRPr lang="en-IN" dirty="0"/>
          </a:p>
        </p:txBody>
      </p:sp>
      <p:sp>
        <p:nvSpPr>
          <p:cNvPr id="3" name="Title 2">
            <a:extLst>
              <a:ext uri="{FF2B5EF4-FFF2-40B4-BE49-F238E27FC236}">
                <a16:creationId xmlns:a16="http://schemas.microsoft.com/office/drawing/2014/main" id="{DB2BB880-22C8-414A-AE05-A5E8FBED1080}"/>
              </a:ext>
            </a:extLst>
          </p:cNvPr>
          <p:cNvSpPr>
            <a:spLocks noGrp="1"/>
          </p:cNvSpPr>
          <p:nvPr>
            <p:ph type="title"/>
          </p:nvPr>
        </p:nvSpPr>
        <p:spPr/>
        <p:txBody>
          <a:bodyPr/>
          <a:lstStyle/>
          <a:p>
            <a:r>
              <a:rPr lang="en-US" dirty="0"/>
              <a:t>Xamarin Development IDE – Installation Of Xamarin</a:t>
            </a:r>
            <a:endParaRPr lang="en-IN" dirty="0"/>
          </a:p>
        </p:txBody>
      </p:sp>
    </p:spTree>
    <p:extLst>
      <p:ext uri="{BB962C8B-B14F-4D97-AF65-F5344CB8AC3E}">
        <p14:creationId xmlns:p14="http://schemas.microsoft.com/office/powerpoint/2010/main" val="1082977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BB880-22C8-414A-AE05-A5E8FBED1080}"/>
              </a:ext>
            </a:extLst>
          </p:cNvPr>
          <p:cNvSpPr>
            <a:spLocks noGrp="1"/>
          </p:cNvSpPr>
          <p:nvPr>
            <p:ph type="title"/>
          </p:nvPr>
        </p:nvSpPr>
        <p:spPr/>
        <p:txBody>
          <a:bodyPr/>
          <a:lstStyle/>
          <a:p>
            <a:r>
              <a:rPr lang="en-US" dirty="0"/>
              <a:t>Xamarin Development IDE – Installation Of Xamarin</a:t>
            </a:r>
            <a:endParaRPr lang="en-IN" dirty="0"/>
          </a:p>
        </p:txBody>
      </p:sp>
      <p:pic>
        <p:nvPicPr>
          <p:cNvPr id="7" name="Picture 6">
            <a:extLst>
              <a:ext uri="{FF2B5EF4-FFF2-40B4-BE49-F238E27FC236}">
                <a16:creationId xmlns:a16="http://schemas.microsoft.com/office/drawing/2014/main" id="{B70EF8FC-430A-4179-80D3-A722C8C86CAD}"/>
              </a:ext>
            </a:extLst>
          </p:cNvPr>
          <p:cNvPicPr>
            <a:picLocks noChangeAspect="1"/>
          </p:cNvPicPr>
          <p:nvPr/>
        </p:nvPicPr>
        <p:blipFill rotWithShape="1">
          <a:blip r:embed="rId2"/>
          <a:srcRect l="17500" t="14815" r="19167" b="22088"/>
          <a:stretch/>
        </p:blipFill>
        <p:spPr>
          <a:xfrm>
            <a:off x="372358" y="1524000"/>
            <a:ext cx="8390642" cy="4976554"/>
          </a:xfrm>
          <a:prstGeom prst="rect">
            <a:avLst/>
          </a:prstGeom>
        </p:spPr>
      </p:pic>
    </p:spTree>
    <p:extLst>
      <p:ext uri="{BB962C8B-B14F-4D97-AF65-F5344CB8AC3E}">
        <p14:creationId xmlns:p14="http://schemas.microsoft.com/office/powerpoint/2010/main" val="798598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BB880-22C8-414A-AE05-A5E8FBED1080}"/>
              </a:ext>
            </a:extLst>
          </p:cNvPr>
          <p:cNvSpPr>
            <a:spLocks noGrp="1"/>
          </p:cNvSpPr>
          <p:nvPr>
            <p:ph type="title"/>
          </p:nvPr>
        </p:nvSpPr>
        <p:spPr/>
        <p:txBody>
          <a:bodyPr/>
          <a:lstStyle/>
          <a:p>
            <a:r>
              <a:rPr lang="en-US" dirty="0"/>
              <a:t>Xamarin Development IDE – Installation Of Xamarin</a:t>
            </a:r>
            <a:endParaRPr lang="en-IN" dirty="0"/>
          </a:p>
        </p:txBody>
      </p:sp>
      <p:pic>
        <p:nvPicPr>
          <p:cNvPr id="4" name="Picture 3">
            <a:extLst>
              <a:ext uri="{FF2B5EF4-FFF2-40B4-BE49-F238E27FC236}">
                <a16:creationId xmlns:a16="http://schemas.microsoft.com/office/drawing/2014/main" id="{2DD35956-FBA7-492F-8F5A-E4FFA73E55F1}"/>
              </a:ext>
            </a:extLst>
          </p:cNvPr>
          <p:cNvPicPr>
            <a:picLocks noChangeAspect="1"/>
          </p:cNvPicPr>
          <p:nvPr/>
        </p:nvPicPr>
        <p:blipFill rotWithShape="1">
          <a:blip r:embed="rId2"/>
          <a:srcRect l="17501" t="27778" r="18332" b="29259"/>
          <a:stretch/>
        </p:blipFill>
        <p:spPr>
          <a:xfrm>
            <a:off x="119043" y="1966652"/>
            <a:ext cx="8694760" cy="3748348"/>
          </a:xfrm>
          <a:prstGeom prst="rect">
            <a:avLst/>
          </a:prstGeom>
        </p:spPr>
      </p:pic>
    </p:spTree>
    <p:extLst>
      <p:ext uri="{BB962C8B-B14F-4D97-AF65-F5344CB8AC3E}">
        <p14:creationId xmlns:p14="http://schemas.microsoft.com/office/powerpoint/2010/main" val="2854431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Xamarin Development</a:t>
            </a:r>
          </a:p>
          <a:p>
            <a:pPr lvl="1"/>
            <a:r>
              <a:rPr lang="en-US" dirty="0"/>
              <a:t>Xamarin Cross platform solutions</a:t>
            </a:r>
          </a:p>
          <a:p>
            <a:pPr lvl="1"/>
            <a:r>
              <a:rPr lang="en-US" dirty="0"/>
              <a:t>Xamarin Family</a:t>
            </a:r>
          </a:p>
          <a:p>
            <a:pPr lvl="1"/>
            <a:r>
              <a:rPr lang="en-US" dirty="0"/>
              <a:t>Xamarin Development Approaches</a:t>
            </a:r>
          </a:p>
          <a:p>
            <a:pPr lvl="1"/>
            <a:r>
              <a:rPr lang="en-US" dirty="0"/>
              <a:t>Xamarin Advantages</a:t>
            </a:r>
          </a:p>
          <a:p>
            <a:pPr lvl="1"/>
            <a:r>
              <a:rPr lang="en-US" dirty="0"/>
              <a:t>Xamarin Disadvantages</a:t>
            </a:r>
          </a:p>
          <a:p>
            <a:pPr marL="0" indent="0">
              <a:buNone/>
            </a:pPr>
            <a:endParaRPr lang="en-IN" dirty="0"/>
          </a:p>
        </p:txBody>
      </p:sp>
      <p:sp>
        <p:nvSpPr>
          <p:cNvPr id="3" name="Title 2"/>
          <p:cNvSpPr>
            <a:spLocks noGrp="1"/>
          </p:cNvSpPr>
          <p:nvPr>
            <p:ph type="title"/>
          </p:nvPr>
        </p:nvSpPr>
        <p:spPr/>
        <p:txBody>
          <a:bodyPr/>
          <a:lstStyle/>
          <a:p>
            <a:r>
              <a:rPr lang="en-IN" dirty="0"/>
              <a:t>Xamarin</a:t>
            </a:r>
          </a:p>
        </p:txBody>
      </p:sp>
    </p:spTree>
    <p:extLst>
      <p:ext uri="{BB962C8B-B14F-4D97-AF65-F5344CB8AC3E}">
        <p14:creationId xmlns:p14="http://schemas.microsoft.com/office/powerpoint/2010/main" val="1749218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44B4FB-8B49-43A2-954E-9B0D876E377E}"/>
              </a:ext>
            </a:extLst>
          </p:cNvPr>
          <p:cNvSpPr>
            <a:spLocks noGrp="1"/>
          </p:cNvSpPr>
          <p:nvPr>
            <p:ph type="title"/>
          </p:nvPr>
        </p:nvSpPr>
        <p:spPr/>
        <p:txBody>
          <a:bodyPr/>
          <a:lstStyle/>
          <a:p>
            <a:r>
              <a:rPr lang="en-IN" dirty="0"/>
              <a:t>Xamarin Environments</a:t>
            </a:r>
          </a:p>
        </p:txBody>
      </p:sp>
      <p:pic>
        <p:nvPicPr>
          <p:cNvPr id="5" name="Picture 4">
            <a:extLst>
              <a:ext uri="{FF2B5EF4-FFF2-40B4-BE49-F238E27FC236}">
                <a16:creationId xmlns:a16="http://schemas.microsoft.com/office/drawing/2014/main" id="{830BA75D-C6F1-4C39-86F1-30BCD4F75010}"/>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130683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7EC4F0-EE72-43A6-9B44-9811EF816BA7}"/>
              </a:ext>
            </a:extLst>
          </p:cNvPr>
          <p:cNvSpPr>
            <a:spLocks noGrp="1"/>
          </p:cNvSpPr>
          <p:nvPr>
            <p:ph type="title"/>
          </p:nvPr>
        </p:nvSpPr>
        <p:spPr/>
        <p:txBody>
          <a:bodyPr/>
          <a:lstStyle/>
          <a:p>
            <a:r>
              <a:rPr lang="en-IN" dirty="0"/>
              <a:t>Anatomy of Android</a:t>
            </a:r>
          </a:p>
        </p:txBody>
      </p:sp>
      <p:pic>
        <p:nvPicPr>
          <p:cNvPr id="5" name="Picture 4">
            <a:extLst>
              <a:ext uri="{FF2B5EF4-FFF2-40B4-BE49-F238E27FC236}">
                <a16:creationId xmlns:a16="http://schemas.microsoft.com/office/drawing/2014/main" id="{EF513A7F-3E64-46E7-A6CB-E10AF8B303F3}"/>
              </a:ext>
            </a:extLst>
          </p:cNvPr>
          <p:cNvPicPr>
            <a:picLocks noChangeAspect="1"/>
          </p:cNvPicPr>
          <p:nvPr/>
        </p:nvPicPr>
        <p:blipFill rotWithShape="1">
          <a:blip r:embed="rId2"/>
          <a:srcRect l="19167" t="17407" r="31666" b="30741"/>
          <a:stretch/>
        </p:blipFill>
        <p:spPr>
          <a:xfrm>
            <a:off x="1752600" y="1371600"/>
            <a:ext cx="4495800" cy="2667000"/>
          </a:xfrm>
          <a:prstGeom prst="rect">
            <a:avLst/>
          </a:prstGeom>
        </p:spPr>
      </p:pic>
      <p:pic>
        <p:nvPicPr>
          <p:cNvPr id="7" name="Picture 6">
            <a:extLst>
              <a:ext uri="{FF2B5EF4-FFF2-40B4-BE49-F238E27FC236}">
                <a16:creationId xmlns:a16="http://schemas.microsoft.com/office/drawing/2014/main" id="{1D28746F-24C2-4A6B-8557-F4BEB581235E}"/>
              </a:ext>
            </a:extLst>
          </p:cNvPr>
          <p:cNvPicPr>
            <a:picLocks noChangeAspect="1"/>
          </p:cNvPicPr>
          <p:nvPr/>
        </p:nvPicPr>
        <p:blipFill rotWithShape="1">
          <a:blip r:embed="rId3"/>
          <a:srcRect l="18333" t="20371" r="31667" b="26296"/>
          <a:stretch/>
        </p:blipFill>
        <p:spPr>
          <a:xfrm>
            <a:off x="1762812" y="3965103"/>
            <a:ext cx="4485588" cy="2743200"/>
          </a:xfrm>
          <a:prstGeom prst="rect">
            <a:avLst/>
          </a:prstGeom>
        </p:spPr>
      </p:pic>
    </p:spTree>
    <p:extLst>
      <p:ext uri="{BB962C8B-B14F-4D97-AF65-F5344CB8AC3E}">
        <p14:creationId xmlns:p14="http://schemas.microsoft.com/office/powerpoint/2010/main" val="3728025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18A30B-CD98-4D2D-9114-48200F28A956}"/>
              </a:ext>
            </a:extLst>
          </p:cNvPr>
          <p:cNvSpPr>
            <a:spLocks noGrp="1"/>
          </p:cNvSpPr>
          <p:nvPr>
            <p:ph sz="quarter" idx="12"/>
          </p:nvPr>
        </p:nvSpPr>
        <p:spPr/>
        <p:txBody>
          <a:bodyPr/>
          <a:lstStyle/>
          <a:p>
            <a:r>
              <a:rPr lang="en-US" dirty="0"/>
              <a:t>Android apps run within the Dalvik Virtual Machine (Dalvik VM), which is similar to a Java VM but has been optimized for devices with limited memory and processing capacity.</a:t>
            </a:r>
          </a:p>
          <a:p>
            <a:r>
              <a:rPr lang="en-US" dirty="0"/>
              <a:t>Android apps are initially compiled to the Java byte code using the Java compiler, but they have an additional compilation step that transforms the Java byte code to the Dalvik byte code, suitable to run within the Dalvik VM.</a:t>
            </a:r>
            <a:endParaRPr lang="en-IN" dirty="0"/>
          </a:p>
        </p:txBody>
      </p:sp>
      <p:sp>
        <p:nvSpPr>
          <p:cNvPr id="3" name="Title 2">
            <a:extLst>
              <a:ext uri="{FF2B5EF4-FFF2-40B4-BE49-F238E27FC236}">
                <a16:creationId xmlns:a16="http://schemas.microsoft.com/office/drawing/2014/main" id="{A44C3311-B69A-4409-983D-205266DB2B53}"/>
              </a:ext>
            </a:extLst>
          </p:cNvPr>
          <p:cNvSpPr>
            <a:spLocks noGrp="1"/>
          </p:cNvSpPr>
          <p:nvPr>
            <p:ph type="title"/>
          </p:nvPr>
        </p:nvSpPr>
        <p:spPr/>
        <p:txBody>
          <a:bodyPr/>
          <a:lstStyle/>
          <a:p>
            <a:r>
              <a:rPr lang="en-IN" dirty="0"/>
              <a:t>The Android runtime</a:t>
            </a:r>
          </a:p>
        </p:txBody>
      </p:sp>
    </p:spTree>
    <p:extLst>
      <p:ext uri="{BB962C8B-B14F-4D97-AF65-F5344CB8AC3E}">
        <p14:creationId xmlns:p14="http://schemas.microsoft.com/office/powerpoint/2010/main" val="80994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4C3311-B69A-4409-983D-205266DB2B53}"/>
              </a:ext>
            </a:extLst>
          </p:cNvPr>
          <p:cNvSpPr>
            <a:spLocks noGrp="1"/>
          </p:cNvSpPr>
          <p:nvPr>
            <p:ph type="title"/>
          </p:nvPr>
        </p:nvSpPr>
        <p:spPr/>
        <p:txBody>
          <a:bodyPr/>
          <a:lstStyle/>
          <a:p>
            <a:r>
              <a:rPr lang="en-IN" dirty="0"/>
              <a:t>The Android runtime</a:t>
            </a:r>
          </a:p>
        </p:txBody>
      </p:sp>
      <p:pic>
        <p:nvPicPr>
          <p:cNvPr id="7" name="Picture 6">
            <a:extLst>
              <a:ext uri="{FF2B5EF4-FFF2-40B4-BE49-F238E27FC236}">
                <a16:creationId xmlns:a16="http://schemas.microsoft.com/office/drawing/2014/main" id="{5F646DFF-3015-4B24-B259-68C2E808F4F5}"/>
              </a:ext>
            </a:extLst>
          </p:cNvPr>
          <p:cNvPicPr>
            <a:picLocks noChangeAspect="1"/>
          </p:cNvPicPr>
          <p:nvPr/>
        </p:nvPicPr>
        <p:blipFill rotWithShape="1">
          <a:blip r:embed="rId2"/>
          <a:srcRect l="10266" t="63333" r="23334" b="17408"/>
          <a:stretch/>
        </p:blipFill>
        <p:spPr>
          <a:xfrm>
            <a:off x="380999" y="1828800"/>
            <a:ext cx="8406917" cy="1371600"/>
          </a:xfrm>
          <a:prstGeom prst="rect">
            <a:avLst/>
          </a:prstGeom>
        </p:spPr>
      </p:pic>
    </p:spTree>
    <p:extLst>
      <p:ext uri="{BB962C8B-B14F-4D97-AF65-F5344CB8AC3E}">
        <p14:creationId xmlns:p14="http://schemas.microsoft.com/office/powerpoint/2010/main" val="1231084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D0790E-6451-4A7B-8A97-EA7B27712231}"/>
              </a:ext>
            </a:extLst>
          </p:cNvPr>
          <p:cNvSpPr>
            <a:spLocks noGrp="1"/>
          </p:cNvSpPr>
          <p:nvPr>
            <p:ph sz="quarter" idx="12"/>
          </p:nvPr>
        </p:nvSpPr>
        <p:spPr>
          <a:xfrm>
            <a:off x="228600" y="1381125"/>
            <a:ext cx="8534399" cy="4824414"/>
          </a:xfrm>
        </p:spPr>
        <p:txBody>
          <a:bodyPr>
            <a:normAutofit/>
          </a:bodyPr>
          <a:lstStyle/>
          <a:p>
            <a:r>
              <a:rPr lang="en-US" dirty="0"/>
              <a:t>Mono is a free open-source .NET framework developed by Novell and owned by Xamarin a company of Microsoft. </a:t>
            </a:r>
          </a:p>
          <a:p>
            <a:r>
              <a:rPr lang="en-US" dirty="0"/>
              <a:t>First time it was introduced in June 30, 2004. The purpose of Mono project is to run .NET based applications on cross-platform including Linux, Android, mac etc.</a:t>
            </a:r>
          </a:p>
          <a:p>
            <a:endParaRPr lang="en-US" dirty="0"/>
          </a:p>
        </p:txBody>
      </p:sp>
      <p:sp>
        <p:nvSpPr>
          <p:cNvPr id="3" name="Title 2">
            <a:extLst>
              <a:ext uri="{FF2B5EF4-FFF2-40B4-BE49-F238E27FC236}">
                <a16:creationId xmlns:a16="http://schemas.microsoft.com/office/drawing/2014/main" id="{54491A20-ECB7-4BC7-8030-80AFF07CA6C9}"/>
              </a:ext>
            </a:extLst>
          </p:cNvPr>
          <p:cNvSpPr>
            <a:spLocks noGrp="1"/>
          </p:cNvSpPr>
          <p:nvPr>
            <p:ph type="title"/>
          </p:nvPr>
        </p:nvSpPr>
        <p:spPr/>
        <p:txBody>
          <a:bodyPr/>
          <a:lstStyle/>
          <a:p>
            <a:r>
              <a:rPr lang="en-IN" dirty="0"/>
              <a:t>What is Mono?</a:t>
            </a:r>
          </a:p>
        </p:txBody>
      </p:sp>
    </p:spTree>
    <p:extLst>
      <p:ext uri="{BB962C8B-B14F-4D97-AF65-F5344CB8AC3E}">
        <p14:creationId xmlns:p14="http://schemas.microsoft.com/office/powerpoint/2010/main" val="1866676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491A20-ECB7-4BC7-8030-80AFF07CA6C9}"/>
              </a:ext>
            </a:extLst>
          </p:cNvPr>
          <p:cNvSpPr>
            <a:spLocks noGrp="1"/>
          </p:cNvSpPr>
          <p:nvPr>
            <p:ph type="title"/>
          </p:nvPr>
        </p:nvSpPr>
        <p:spPr/>
        <p:txBody>
          <a:bodyPr/>
          <a:lstStyle/>
          <a:p>
            <a:r>
              <a:rPr lang="en-IN" dirty="0"/>
              <a:t>What is Mono?</a:t>
            </a:r>
          </a:p>
        </p:txBody>
      </p:sp>
      <p:pic>
        <p:nvPicPr>
          <p:cNvPr id="4098" name="Picture 2" descr="Mono .NET framework">
            <a:extLst>
              <a:ext uri="{FF2B5EF4-FFF2-40B4-BE49-F238E27FC236}">
                <a16:creationId xmlns:a16="http://schemas.microsoft.com/office/drawing/2014/main" id="{BF42DA89-8030-4045-A416-E2CB0E61D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686" y="1619250"/>
            <a:ext cx="7020627"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52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D0790E-6451-4A7B-8A97-EA7B27712231}"/>
              </a:ext>
            </a:extLst>
          </p:cNvPr>
          <p:cNvSpPr>
            <a:spLocks noGrp="1"/>
          </p:cNvSpPr>
          <p:nvPr>
            <p:ph sz="quarter" idx="12"/>
          </p:nvPr>
        </p:nvSpPr>
        <p:spPr>
          <a:xfrm>
            <a:off x="228600" y="1381125"/>
            <a:ext cx="8534399" cy="4824414"/>
          </a:xfrm>
        </p:spPr>
        <p:txBody>
          <a:bodyPr>
            <a:normAutofit/>
          </a:bodyPr>
          <a:lstStyle/>
          <a:p>
            <a:r>
              <a:rPr lang="en-US" dirty="0"/>
              <a:t>Mono is an open source, cross-platform implementation of a C# complier, and a Common Language Runtime (CLR) that is binary compatible with Microsoft .NET.</a:t>
            </a:r>
          </a:p>
          <a:p>
            <a:r>
              <a:rPr lang="en-US" dirty="0"/>
              <a:t>The Mono CLR has been ported to many platforms, including Android, most Linux distributions, BSD, OS X, Windows, Solaris, and even some game consoles such as Wii and Xbox 360. </a:t>
            </a:r>
          </a:p>
          <a:p>
            <a:r>
              <a:rPr lang="en-US" dirty="0"/>
              <a:t>In addition, Mono provides a static compiler that allows apps to be compiled for environments such as iOS and PS3.</a:t>
            </a:r>
            <a:endParaRPr lang="en-IN" dirty="0"/>
          </a:p>
        </p:txBody>
      </p:sp>
      <p:sp>
        <p:nvSpPr>
          <p:cNvPr id="3" name="Title 2">
            <a:extLst>
              <a:ext uri="{FF2B5EF4-FFF2-40B4-BE49-F238E27FC236}">
                <a16:creationId xmlns:a16="http://schemas.microsoft.com/office/drawing/2014/main" id="{54491A20-ECB7-4BC7-8030-80AFF07CA6C9}"/>
              </a:ext>
            </a:extLst>
          </p:cNvPr>
          <p:cNvSpPr>
            <a:spLocks noGrp="1"/>
          </p:cNvSpPr>
          <p:nvPr>
            <p:ph type="title"/>
          </p:nvPr>
        </p:nvSpPr>
        <p:spPr/>
        <p:txBody>
          <a:bodyPr/>
          <a:lstStyle/>
          <a:p>
            <a:r>
              <a:rPr lang="en-IN" dirty="0"/>
              <a:t>What is Mono?</a:t>
            </a:r>
          </a:p>
        </p:txBody>
      </p:sp>
    </p:spTree>
    <p:extLst>
      <p:ext uri="{BB962C8B-B14F-4D97-AF65-F5344CB8AC3E}">
        <p14:creationId xmlns:p14="http://schemas.microsoft.com/office/powerpoint/2010/main" val="1955362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C111E-D700-4A58-A04C-EC9C8B7429ED}"/>
              </a:ext>
            </a:extLst>
          </p:cNvPr>
          <p:cNvSpPr>
            <a:spLocks noGrp="1"/>
          </p:cNvSpPr>
          <p:nvPr>
            <p:ph type="title"/>
          </p:nvPr>
        </p:nvSpPr>
        <p:spPr/>
        <p:txBody>
          <a:bodyPr/>
          <a:lstStyle/>
          <a:p>
            <a:r>
              <a:rPr lang="en-IN" dirty="0"/>
              <a:t>Xamarin Architecture</a:t>
            </a:r>
          </a:p>
        </p:txBody>
      </p:sp>
      <p:pic>
        <p:nvPicPr>
          <p:cNvPr id="5122" name="Picture 2" descr="Xamarin Architecture">
            <a:extLst>
              <a:ext uri="{FF2B5EF4-FFF2-40B4-BE49-F238E27FC236}">
                <a16:creationId xmlns:a16="http://schemas.microsoft.com/office/drawing/2014/main" id="{075758B5-EF00-49D0-8307-B99192224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151" y="2057400"/>
            <a:ext cx="8007698" cy="353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987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6ADD-2111-4EB6-8E6A-E69DFC9926F9}"/>
              </a:ext>
            </a:extLst>
          </p:cNvPr>
          <p:cNvSpPr>
            <a:spLocks noGrp="1"/>
          </p:cNvSpPr>
          <p:nvPr>
            <p:ph type="title"/>
          </p:nvPr>
        </p:nvSpPr>
        <p:spPr/>
        <p:txBody>
          <a:bodyPr/>
          <a:lstStyle/>
          <a:p>
            <a:r>
              <a:rPr lang="en-IN" dirty="0"/>
              <a:t>Xamarin Family</a:t>
            </a:r>
          </a:p>
        </p:txBody>
      </p:sp>
      <p:pic>
        <p:nvPicPr>
          <p:cNvPr id="6146" name="Picture 2" descr="Xamarin Family">
            <a:extLst>
              <a:ext uri="{FF2B5EF4-FFF2-40B4-BE49-F238E27FC236}">
                <a16:creationId xmlns:a16="http://schemas.microsoft.com/office/drawing/2014/main" id="{D700D13E-40E1-4A70-B7C2-A47C3F900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27" y="2209800"/>
            <a:ext cx="8677275"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25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6ADD-2111-4EB6-8E6A-E69DFC9926F9}"/>
              </a:ext>
            </a:extLst>
          </p:cNvPr>
          <p:cNvSpPr>
            <a:spLocks noGrp="1"/>
          </p:cNvSpPr>
          <p:nvPr>
            <p:ph type="title"/>
          </p:nvPr>
        </p:nvSpPr>
        <p:spPr/>
        <p:txBody>
          <a:bodyPr/>
          <a:lstStyle/>
          <a:p>
            <a:r>
              <a:rPr lang="en-IN" dirty="0"/>
              <a:t>Development SDKs</a:t>
            </a:r>
          </a:p>
        </p:txBody>
      </p:sp>
      <p:pic>
        <p:nvPicPr>
          <p:cNvPr id="7170" name="Picture 2" descr="Xamarin Apps Showcase">
            <a:extLst>
              <a:ext uri="{FF2B5EF4-FFF2-40B4-BE49-F238E27FC236}">
                <a16:creationId xmlns:a16="http://schemas.microsoft.com/office/drawing/2014/main" id="{796C3C27-3E1B-4D59-9C6D-968B1269F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6771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Xamarin Apps Showcase">
            <a:extLst>
              <a:ext uri="{FF2B5EF4-FFF2-40B4-BE49-F238E27FC236}">
                <a16:creationId xmlns:a16="http://schemas.microsoft.com/office/drawing/2014/main" id="{D15BDC58-EFAF-4C2D-86CF-FD370A35E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4038600"/>
            <a:ext cx="8058150" cy="2114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7C5E72-8874-4B6E-AB7D-AE9DA41D5E6B}"/>
              </a:ext>
            </a:extLst>
          </p:cNvPr>
          <p:cNvSpPr txBox="1"/>
          <p:nvPr/>
        </p:nvSpPr>
        <p:spPr>
          <a:xfrm>
            <a:off x="1676400" y="3725340"/>
            <a:ext cx="6019800" cy="461665"/>
          </a:xfrm>
          <a:prstGeom prst="rect">
            <a:avLst/>
          </a:prstGeom>
          <a:noFill/>
        </p:spPr>
        <p:txBody>
          <a:bodyPr wrap="square" rtlCol="0">
            <a:spAutoFit/>
          </a:bodyPr>
          <a:lstStyle/>
          <a:p>
            <a:r>
              <a:rPr lang="en-IN" sz="2400" b="1">
                <a:solidFill>
                  <a:srgbClr val="00BBEE"/>
                </a:solidFill>
              </a:rPr>
              <a:t>Xamarin Apps Development IDEs</a:t>
            </a:r>
            <a:endParaRPr lang="en-IN" sz="2400" b="1" dirty="0">
              <a:solidFill>
                <a:srgbClr val="00BBEE"/>
              </a:solidFill>
            </a:endParaRPr>
          </a:p>
        </p:txBody>
      </p:sp>
    </p:spTree>
    <p:extLst>
      <p:ext uri="{BB962C8B-B14F-4D97-AF65-F5344CB8AC3E}">
        <p14:creationId xmlns:p14="http://schemas.microsoft.com/office/powerpoint/2010/main" val="210250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Setup the Development Environment on Windows</a:t>
            </a:r>
          </a:p>
          <a:p>
            <a:pPr lvl="1"/>
            <a:r>
              <a:rPr lang="en-US" dirty="0"/>
              <a:t>Setting up Xamarin on Windows</a:t>
            </a:r>
          </a:p>
          <a:p>
            <a:pPr lvl="1"/>
            <a:r>
              <a:rPr lang="en-US" dirty="0"/>
              <a:t>Configuring Visual Studio and SDK for Android and Windows UWP</a:t>
            </a:r>
          </a:p>
          <a:p>
            <a:pPr lvl="1"/>
            <a:r>
              <a:rPr lang="en-US" dirty="0"/>
              <a:t>Configuring Visual Studio Emulator for Android and UWP</a:t>
            </a:r>
          </a:p>
          <a:p>
            <a:pPr lvl="1"/>
            <a:r>
              <a:rPr lang="en-US" dirty="0"/>
              <a:t>Verify your Xamarin environment on Windows</a:t>
            </a:r>
          </a:p>
          <a:p>
            <a:endParaRPr lang="en-US" dirty="0"/>
          </a:p>
          <a:p>
            <a:pPr marL="0" indent="0">
              <a:buNone/>
            </a:pPr>
            <a:endParaRPr lang="en-IN" dirty="0"/>
          </a:p>
        </p:txBody>
      </p:sp>
      <p:sp>
        <p:nvSpPr>
          <p:cNvPr id="3" name="Title 2"/>
          <p:cNvSpPr>
            <a:spLocks noGrp="1"/>
          </p:cNvSpPr>
          <p:nvPr>
            <p:ph type="title"/>
          </p:nvPr>
        </p:nvSpPr>
        <p:spPr/>
        <p:txBody>
          <a:bodyPr/>
          <a:lstStyle/>
          <a:p>
            <a:r>
              <a:rPr lang="en-IN" dirty="0"/>
              <a:t>Xamarin</a:t>
            </a:r>
          </a:p>
        </p:txBody>
      </p:sp>
    </p:spTree>
    <p:extLst>
      <p:ext uri="{BB962C8B-B14F-4D97-AF65-F5344CB8AC3E}">
        <p14:creationId xmlns:p14="http://schemas.microsoft.com/office/powerpoint/2010/main" val="2187441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6ADD-2111-4EB6-8E6A-E69DFC9926F9}"/>
              </a:ext>
            </a:extLst>
          </p:cNvPr>
          <p:cNvSpPr>
            <a:spLocks noGrp="1"/>
          </p:cNvSpPr>
          <p:nvPr>
            <p:ph type="title"/>
          </p:nvPr>
        </p:nvSpPr>
        <p:spPr/>
        <p:txBody>
          <a:bodyPr/>
          <a:lstStyle/>
          <a:p>
            <a:r>
              <a:rPr lang="en-IN" dirty="0"/>
              <a:t>Development with Mac Machine</a:t>
            </a:r>
          </a:p>
        </p:txBody>
      </p:sp>
      <p:pic>
        <p:nvPicPr>
          <p:cNvPr id="8194" name="Picture 2" descr="Xamarin Development with Mac Machine">
            <a:extLst>
              <a:ext uri="{FF2B5EF4-FFF2-40B4-BE49-F238E27FC236}">
                <a16:creationId xmlns:a16="http://schemas.microsoft.com/office/drawing/2014/main" id="{CCA1C3B0-1D26-4E2F-AED1-2142F6D36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33600"/>
            <a:ext cx="60960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583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6ADD-2111-4EB6-8E6A-E69DFC9926F9}"/>
              </a:ext>
            </a:extLst>
          </p:cNvPr>
          <p:cNvSpPr>
            <a:spLocks noGrp="1"/>
          </p:cNvSpPr>
          <p:nvPr>
            <p:ph type="title"/>
          </p:nvPr>
        </p:nvSpPr>
        <p:spPr/>
        <p:txBody>
          <a:bodyPr/>
          <a:lstStyle/>
          <a:p>
            <a:r>
              <a:rPr lang="en-IN" dirty="0"/>
              <a:t>Development with Windows Machine</a:t>
            </a:r>
          </a:p>
        </p:txBody>
      </p:sp>
      <p:pic>
        <p:nvPicPr>
          <p:cNvPr id="9218" name="Picture 2" descr="Xamarin Development with Windows Machine">
            <a:extLst>
              <a:ext uri="{FF2B5EF4-FFF2-40B4-BE49-F238E27FC236}">
                <a16:creationId xmlns:a16="http://schemas.microsoft.com/office/drawing/2014/main" id="{1DDA7A8A-0D2B-4A0F-B4A5-FEA1BFDD4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1722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329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6ADD-2111-4EB6-8E6A-E69DFC9926F9}"/>
              </a:ext>
            </a:extLst>
          </p:cNvPr>
          <p:cNvSpPr>
            <a:spLocks noGrp="1"/>
          </p:cNvSpPr>
          <p:nvPr>
            <p:ph type="title"/>
          </p:nvPr>
        </p:nvSpPr>
        <p:spPr/>
        <p:txBody>
          <a:bodyPr/>
          <a:lstStyle/>
          <a:p>
            <a:r>
              <a:rPr lang="en-US" dirty="0"/>
              <a:t>Development with Windows and Mac Machine</a:t>
            </a:r>
            <a:endParaRPr lang="en-IN" dirty="0"/>
          </a:p>
        </p:txBody>
      </p:sp>
      <p:pic>
        <p:nvPicPr>
          <p:cNvPr id="10242" name="Picture 2" descr="Xamarin Development with Windows Machine">
            <a:extLst>
              <a:ext uri="{FF2B5EF4-FFF2-40B4-BE49-F238E27FC236}">
                <a16:creationId xmlns:a16="http://schemas.microsoft.com/office/drawing/2014/main" id="{1BB9309A-50DA-4D46-AE86-7F6E9425F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77" y="2133600"/>
            <a:ext cx="8029575"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250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619139-9C84-464F-8EA0-99C0AF527FE0}"/>
              </a:ext>
            </a:extLst>
          </p:cNvPr>
          <p:cNvSpPr>
            <a:spLocks noGrp="1"/>
          </p:cNvSpPr>
          <p:nvPr>
            <p:ph type="title"/>
          </p:nvPr>
        </p:nvSpPr>
        <p:spPr/>
        <p:txBody>
          <a:bodyPr/>
          <a:lstStyle/>
          <a:p>
            <a:r>
              <a:rPr lang="en-IN" dirty="0"/>
              <a:t>Xamarin Architecture</a:t>
            </a:r>
          </a:p>
        </p:txBody>
      </p:sp>
      <p:pic>
        <p:nvPicPr>
          <p:cNvPr id="2050" name="Picture 2">
            <a:extLst>
              <a:ext uri="{FF2B5EF4-FFF2-40B4-BE49-F238E27FC236}">
                <a16:creationId xmlns:a16="http://schemas.microsoft.com/office/drawing/2014/main" id="{95CCBB6B-13F2-4450-913E-9CF6FB73C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 y="1828800"/>
            <a:ext cx="8924925"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33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D51C3E-3BD8-4D92-9E8C-244E80FC6785}"/>
              </a:ext>
            </a:extLst>
          </p:cNvPr>
          <p:cNvSpPr>
            <a:spLocks noGrp="1"/>
          </p:cNvSpPr>
          <p:nvPr>
            <p:ph type="title"/>
          </p:nvPr>
        </p:nvSpPr>
        <p:spPr/>
        <p:txBody>
          <a:bodyPr/>
          <a:lstStyle/>
          <a:p>
            <a:r>
              <a:rPr lang="en-IN" dirty="0"/>
              <a:t>C# packages</a:t>
            </a:r>
          </a:p>
        </p:txBody>
      </p:sp>
      <p:pic>
        <p:nvPicPr>
          <p:cNvPr id="5" name="Picture 4">
            <a:extLst>
              <a:ext uri="{FF2B5EF4-FFF2-40B4-BE49-F238E27FC236}">
                <a16:creationId xmlns:a16="http://schemas.microsoft.com/office/drawing/2014/main" id="{33FA03FC-38A6-468B-957F-87A2E5360DAA}"/>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2825493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D51C3E-3BD8-4D92-9E8C-244E80FC6785}"/>
              </a:ext>
            </a:extLst>
          </p:cNvPr>
          <p:cNvSpPr>
            <a:spLocks noGrp="1"/>
          </p:cNvSpPr>
          <p:nvPr>
            <p:ph type="title"/>
          </p:nvPr>
        </p:nvSpPr>
        <p:spPr/>
        <p:txBody>
          <a:bodyPr/>
          <a:lstStyle/>
          <a:p>
            <a:r>
              <a:rPr lang="en-IN" dirty="0"/>
              <a:t>Xamarin Essentials</a:t>
            </a:r>
          </a:p>
        </p:txBody>
      </p:sp>
      <p:pic>
        <p:nvPicPr>
          <p:cNvPr id="4" name="Picture 3">
            <a:extLst>
              <a:ext uri="{FF2B5EF4-FFF2-40B4-BE49-F238E27FC236}">
                <a16:creationId xmlns:a16="http://schemas.microsoft.com/office/drawing/2014/main" id="{70429ACA-1DAE-4561-B799-E013CC36D0EB}"/>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2763359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CFE882-E91D-46DB-8267-704A99355E9B}"/>
              </a:ext>
            </a:extLst>
          </p:cNvPr>
          <p:cNvSpPr>
            <a:spLocks noGrp="1"/>
          </p:cNvSpPr>
          <p:nvPr>
            <p:ph type="title"/>
          </p:nvPr>
        </p:nvSpPr>
        <p:spPr/>
        <p:txBody>
          <a:bodyPr/>
          <a:lstStyle/>
          <a:p>
            <a:r>
              <a:rPr lang="en-IN" dirty="0"/>
              <a:t>Xamarin Project Types</a:t>
            </a:r>
          </a:p>
        </p:txBody>
      </p:sp>
      <p:pic>
        <p:nvPicPr>
          <p:cNvPr id="7" name="Picture 6">
            <a:extLst>
              <a:ext uri="{FF2B5EF4-FFF2-40B4-BE49-F238E27FC236}">
                <a16:creationId xmlns:a16="http://schemas.microsoft.com/office/drawing/2014/main" id="{DB686AE0-8F35-467C-92FA-B024A5EF0F6D}"/>
              </a:ext>
            </a:extLst>
          </p:cNvPr>
          <p:cNvPicPr>
            <a:picLocks noChangeAspect="1"/>
          </p:cNvPicPr>
          <p:nvPr/>
        </p:nvPicPr>
        <p:blipFill rotWithShape="1">
          <a:blip r:embed="rId2"/>
          <a:srcRect t="8889" b="15556"/>
          <a:stretch/>
        </p:blipFill>
        <p:spPr>
          <a:xfrm>
            <a:off x="-8335" y="2057400"/>
            <a:ext cx="9144000" cy="3886200"/>
          </a:xfrm>
          <a:prstGeom prst="rect">
            <a:avLst/>
          </a:prstGeom>
        </p:spPr>
      </p:pic>
    </p:spTree>
    <p:extLst>
      <p:ext uri="{BB962C8B-B14F-4D97-AF65-F5344CB8AC3E}">
        <p14:creationId xmlns:p14="http://schemas.microsoft.com/office/powerpoint/2010/main" val="3115326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CFE882-E91D-46DB-8267-704A99355E9B}"/>
              </a:ext>
            </a:extLst>
          </p:cNvPr>
          <p:cNvSpPr>
            <a:spLocks noGrp="1"/>
          </p:cNvSpPr>
          <p:nvPr>
            <p:ph type="title"/>
          </p:nvPr>
        </p:nvSpPr>
        <p:spPr/>
        <p:txBody>
          <a:bodyPr/>
          <a:lstStyle/>
          <a:p>
            <a:r>
              <a:rPr lang="en-IN" dirty="0"/>
              <a:t>Xamarin Project Types</a:t>
            </a:r>
          </a:p>
        </p:txBody>
      </p:sp>
      <p:pic>
        <p:nvPicPr>
          <p:cNvPr id="4" name="Picture 3">
            <a:extLst>
              <a:ext uri="{FF2B5EF4-FFF2-40B4-BE49-F238E27FC236}">
                <a16:creationId xmlns:a16="http://schemas.microsoft.com/office/drawing/2014/main" id="{51F95853-E870-44BC-9960-01876ABA67FC}"/>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966011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35D00B-8910-4F14-8BDA-7CFBF0B46B57}"/>
              </a:ext>
            </a:extLst>
          </p:cNvPr>
          <p:cNvSpPr>
            <a:spLocks noGrp="1"/>
          </p:cNvSpPr>
          <p:nvPr>
            <p:ph type="title"/>
          </p:nvPr>
        </p:nvSpPr>
        <p:spPr/>
        <p:txBody>
          <a:bodyPr/>
          <a:lstStyle/>
          <a:p>
            <a:r>
              <a:rPr lang="en-IN" dirty="0"/>
              <a:t>Shared Projects code sharing</a:t>
            </a:r>
          </a:p>
        </p:txBody>
      </p:sp>
      <p:pic>
        <p:nvPicPr>
          <p:cNvPr id="11266" name="Picture 2" descr="Shared Project architecture">
            <a:extLst>
              <a:ext uri="{FF2B5EF4-FFF2-40B4-BE49-F238E27FC236}">
                <a16:creationId xmlns:a16="http://schemas.microsoft.com/office/drawing/2014/main" id="{AB55C6B1-F5D8-474B-8522-5F936E2CF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524000"/>
            <a:ext cx="8886825"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875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35D00B-8910-4F14-8BDA-7CFBF0B46B57}"/>
              </a:ext>
            </a:extLst>
          </p:cNvPr>
          <p:cNvSpPr>
            <a:spLocks noGrp="1"/>
          </p:cNvSpPr>
          <p:nvPr>
            <p:ph type="title"/>
          </p:nvPr>
        </p:nvSpPr>
        <p:spPr/>
        <p:txBody>
          <a:bodyPr/>
          <a:lstStyle/>
          <a:p>
            <a:r>
              <a:rPr lang="en-IN" dirty="0"/>
              <a:t>Shared Projects code sharing</a:t>
            </a:r>
          </a:p>
        </p:txBody>
      </p:sp>
      <p:pic>
        <p:nvPicPr>
          <p:cNvPr id="4" name="Picture 3">
            <a:extLst>
              <a:ext uri="{FF2B5EF4-FFF2-40B4-BE49-F238E27FC236}">
                <a16:creationId xmlns:a16="http://schemas.microsoft.com/office/drawing/2014/main" id="{33FE90C6-AC59-4619-A4E2-27A93AF04E5C}"/>
              </a:ext>
            </a:extLst>
          </p:cNvPr>
          <p:cNvPicPr>
            <a:picLocks noChangeAspect="1"/>
          </p:cNvPicPr>
          <p:nvPr/>
        </p:nvPicPr>
        <p:blipFill rotWithShape="1">
          <a:blip r:embed="rId2"/>
          <a:srcRect t="14815"/>
          <a:stretch/>
        </p:blipFill>
        <p:spPr>
          <a:xfrm>
            <a:off x="-8335" y="1981200"/>
            <a:ext cx="9144000" cy="4381500"/>
          </a:xfrm>
          <a:prstGeom prst="rect">
            <a:avLst/>
          </a:prstGeom>
        </p:spPr>
      </p:pic>
    </p:spTree>
    <p:extLst>
      <p:ext uri="{BB962C8B-B14F-4D97-AF65-F5344CB8AC3E}">
        <p14:creationId xmlns:p14="http://schemas.microsoft.com/office/powerpoint/2010/main" val="2154029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Setup the Development Environment on Mac</a:t>
            </a:r>
          </a:p>
          <a:p>
            <a:pPr lvl="1"/>
            <a:r>
              <a:rPr lang="en-US" dirty="0"/>
              <a:t>Setting up Xamarin on Mac</a:t>
            </a:r>
          </a:p>
          <a:p>
            <a:pPr lvl="1"/>
            <a:r>
              <a:rPr lang="en-US" dirty="0"/>
              <a:t>Configuring XCode, Visual Studio and Android SDK</a:t>
            </a:r>
          </a:p>
          <a:p>
            <a:pPr lvl="1"/>
            <a:r>
              <a:rPr lang="en-US" dirty="0"/>
              <a:t>Verify your Xamarin environment</a:t>
            </a:r>
          </a:p>
          <a:p>
            <a:pPr marL="0" indent="0">
              <a:buNone/>
            </a:pPr>
            <a:endParaRPr lang="en-IN" dirty="0"/>
          </a:p>
        </p:txBody>
      </p:sp>
      <p:sp>
        <p:nvSpPr>
          <p:cNvPr id="3" name="Title 2"/>
          <p:cNvSpPr>
            <a:spLocks noGrp="1"/>
          </p:cNvSpPr>
          <p:nvPr>
            <p:ph type="title"/>
          </p:nvPr>
        </p:nvSpPr>
        <p:spPr/>
        <p:txBody>
          <a:bodyPr/>
          <a:lstStyle/>
          <a:p>
            <a:r>
              <a:rPr lang="en-IN" dirty="0"/>
              <a:t>Xamarin</a:t>
            </a:r>
          </a:p>
        </p:txBody>
      </p:sp>
    </p:spTree>
    <p:extLst>
      <p:ext uri="{BB962C8B-B14F-4D97-AF65-F5344CB8AC3E}">
        <p14:creationId xmlns:p14="http://schemas.microsoft.com/office/powerpoint/2010/main" val="4006057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94B9A5-DB19-487E-A9AA-2C5D4250F266}"/>
              </a:ext>
            </a:extLst>
          </p:cNvPr>
          <p:cNvSpPr>
            <a:spLocks noGrp="1"/>
          </p:cNvSpPr>
          <p:nvPr>
            <p:ph sz="quarter" idx="12"/>
          </p:nvPr>
        </p:nvSpPr>
        <p:spPr/>
        <p:txBody>
          <a:bodyPr/>
          <a:lstStyle/>
          <a:p>
            <a:r>
              <a:rPr lang="en-US" dirty="0"/>
              <a:t>PCL projects target specific profiles that support a known set of BCL classes/features. </a:t>
            </a:r>
          </a:p>
          <a:p>
            <a:r>
              <a:rPr lang="en-US" dirty="0"/>
              <a:t>When you create an Application Project or a Library Project, the resulting DLL is restricted to working on the specific platform it is created for. </a:t>
            </a:r>
          </a:p>
          <a:p>
            <a:r>
              <a:rPr lang="en-US" dirty="0"/>
              <a:t>This prevents you from writing an assembly for a Windows app, and then re-using it on </a:t>
            </a:r>
            <a:r>
              <a:rPr lang="en-US" dirty="0" err="1"/>
              <a:t>Xamarin.iOS</a:t>
            </a:r>
            <a:r>
              <a:rPr lang="en-US" dirty="0"/>
              <a:t> and </a:t>
            </a:r>
            <a:r>
              <a:rPr lang="en-US" dirty="0" err="1"/>
              <a:t>Xamarin.Android</a:t>
            </a:r>
            <a:endParaRPr lang="en-IN" dirty="0"/>
          </a:p>
        </p:txBody>
      </p:sp>
      <p:sp>
        <p:nvSpPr>
          <p:cNvPr id="3" name="Title 2">
            <a:extLst>
              <a:ext uri="{FF2B5EF4-FFF2-40B4-BE49-F238E27FC236}">
                <a16:creationId xmlns:a16="http://schemas.microsoft.com/office/drawing/2014/main" id="{83EF3F68-500A-4994-A9E4-A476BE51E86B}"/>
              </a:ext>
            </a:extLst>
          </p:cNvPr>
          <p:cNvSpPr>
            <a:spLocks noGrp="1"/>
          </p:cNvSpPr>
          <p:nvPr>
            <p:ph type="title"/>
          </p:nvPr>
        </p:nvSpPr>
        <p:spPr/>
        <p:txBody>
          <a:bodyPr/>
          <a:lstStyle/>
          <a:p>
            <a:r>
              <a:rPr lang="en-IN" dirty="0"/>
              <a:t>Portable Class Libraries (PCL)</a:t>
            </a:r>
          </a:p>
        </p:txBody>
      </p:sp>
    </p:spTree>
    <p:extLst>
      <p:ext uri="{BB962C8B-B14F-4D97-AF65-F5344CB8AC3E}">
        <p14:creationId xmlns:p14="http://schemas.microsoft.com/office/powerpoint/2010/main" val="1730822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F3F68-500A-4994-A9E4-A476BE51E86B}"/>
              </a:ext>
            </a:extLst>
          </p:cNvPr>
          <p:cNvSpPr>
            <a:spLocks noGrp="1"/>
          </p:cNvSpPr>
          <p:nvPr>
            <p:ph type="title"/>
          </p:nvPr>
        </p:nvSpPr>
        <p:spPr/>
        <p:txBody>
          <a:bodyPr/>
          <a:lstStyle/>
          <a:p>
            <a:r>
              <a:rPr lang="en-IN" dirty="0"/>
              <a:t>Portable Class Libraries (PCL)</a:t>
            </a:r>
          </a:p>
        </p:txBody>
      </p:sp>
      <p:pic>
        <p:nvPicPr>
          <p:cNvPr id="7" name="Picture 6">
            <a:extLst>
              <a:ext uri="{FF2B5EF4-FFF2-40B4-BE49-F238E27FC236}">
                <a16:creationId xmlns:a16="http://schemas.microsoft.com/office/drawing/2014/main" id="{E47834E8-79FE-4886-A1E9-842BE035A562}"/>
              </a:ext>
            </a:extLst>
          </p:cNvPr>
          <p:cNvPicPr>
            <a:picLocks noChangeAspect="1"/>
          </p:cNvPicPr>
          <p:nvPr/>
        </p:nvPicPr>
        <p:blipFill rotWithShape="1">
          <a:blip r:embed="rId2"/>
          <a:srcRect l="937" t="17778" b="2222"/>
          <a:stretch/>
        </p:blipFill>
        <p:spPr>
          <a:xfrm>
            <a:off x="34478" y="1981200"/>
            <a:ext cx="9109522" cy="4114800"/>
          </a:xfrm>
          <a:prstGeom prst="rect">
            <a:avLst/>
          </a:prstGeom>
        </p:spPr>
      </p:pic>
    </p:spTree>
    <p:extLst>
      <p:ext uri="{BB962C8B-B14F-4D97-AF65-F5344CB8AC3E}">
        <p14:creationId xmlns:p14="http://schemas.microsoft.com/office/powerpoint/2010/main" val="15695598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F3F68-500A-4994-A9E4-A476BE51E86B}"/>
              </a:ext>
            </a:extLst>
          </p:cNvPr>
          <p:cNvSpPr>
            <a:spLocks noGrp="1"/>
          </p:cNvSpPr>
          <p:nvPr>
            <p:ph type="title"/>
          </p:nvPr>
        </p:nvSpPr>
        <p:spPr/>
        <p:txBody>
          <a:bodyPr/>
          <a:lstStyle/>
          <a:p>
            <a:r>
              <a:rPr lang="en-IN" dirty="0"/>
              <a:t>Portable Class Libraries (PCL)</a:t>
            </a:r>
          </a:p>
        </p:txBody>
      </p:sp>
      <p:pic>
        <p:nvPicPr>
          <p:cNvPr id="4" name="Picture 3">
            <a:extLst>
              <a:ext uri="{FF2B5EF4-FFF2-40B4-BE49-F238E27FC236}">
                <a16:creationId xmlns:a16="http://schemas.microsoft.com/office/drawing/2014/main" id="{3A438395-459A-4523-8C6A-293E30E388DD}"/>
              </a:ext>
            </a:extLst>
          </p:cNvPr>
          <p:cNvPicPr>
            <a:picLocks noChangeAspect="1"/>
          </p:cNvPicPr>
          <p:nvPr/>
        </p:nvPicPr>
        <p:blipFill rotWithShape="1">
          <a:blip r:embed="rId2"/>
          <a:srcRect t="19259" b="2222"/>
          <a:stretch/>
        </p:blipFill>
        <p:spPr>
          <a:xfrm>
            <a:off x="-8335" y="1905000"/>
            <a:ext cx="9144000" cy="4038600"/>
          </a:xfrm>
          <a:prstGeom prst="rect">
            <a:avLst/>
          </a:prstGeom>
        </p:spPr>
      </p:pic>
    </p:spTree>
    <p:extLst>
      <p:ext uri="{BB962C8B-B14F-4D97-AF65-F5344CB8AC3E}">
        <p14:creationId xmlns:p14="http://schemas.microsoft.com/office/powerpoint/2010/main" val="781075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F3F68-500A-4994-A9E4-A476BE51E86B}"/>
              </a:ext>
            </a:extLst>
          </p:cNvPr>
          <p:cNvSpPr>
            <a:spLocks noGrp="1"/>
          </p:cNvSpPr>
          <p:nvPr>
            <p:ph type="title"/>
          </p:nvPr>
        </p:nvSpPr>
        <p:spPr/>
        <p:txBody>
          <a:bodyPr/>
          <a:lstStyle/>
          <a:p>
            <a:r>
              <a:rPr lang="en-IN" dirty="0"/>
              <a:t>Portable Class Libraries (PCL)</a:t>
            </a:r>
          </a:p>
        </p:txBody>
      </p:sp>
      <p:pic>
        <p:nvPicPr>
          <p:cNvPr id="12290" name="Picture 2" descr="This diagram shows the architecture of a cross-platform application using a Portable Class Library to share code, but also using Dependency Injection to pass in platform-dependent features">
            <a:extLst>
              <a:ext uri="{FF2B5EF4-FFF2-40B4-BE49-F238E27FC236}">
                <a16:creationId xmlns:a16="http://schemas.microsoft.com/office/drawing/2014/main" id="{51FEE93F-EDE5-4238-80B0-9D3C1C003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943" y="1208791"/>
            <a:ext cx="7467600"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12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EF3F68-500A-4994-A9E4-A476BE51E86B}"/>
              </a:ext>
            </a:extLst>
          </p:cNvPr>
          <p:cNvSpPr>
            <a:spLocks noGrp="1"/>
          </p:cNvSpPr>
          <p:nvPr>
            <p:ph type="title"/>
          </p:nvPr>
        </p:nvSpPr>
        <p:spPr/>
        <p:txBody>
          <a:bodyPr/>
          <a:lstStyle/>
          <a:p>
            <a:r>
              <a:rPr lang="en-IN" dirty="0"/>
              <a:t>Portable Class Libraries (PCL)</a:t>
            </a:r>
          </a:p>
        </p:txBody>
      </p:sp>
      <p:pic>
        <p:nvPicPr>
          <p:cNvPr id="4" name="Picture 3">
            <a:extLst>
              <a:ext uri="{FF2B5EF4-FFF2-40B4-BE49-F238E27FC236}">
                <a16:creationId xmlns:a16="http://schemas.microsoft.com/office/drawing/2014/main" id="{400A1DEA-D300-46A9-B4E1-460D5F85BC2E}"/>
              </a:ext>
            </a:extLst>
          </p:cNvPr>
          <p:cNvPicPr>
            <a:picLocks noChangeAspect="1"/>
          </p:cNvPicPr>
          <p:nvPr/>
        </p:nvPicPr>
        <p:blipFill rotWithShape="1">
          <a:blip r:embed="rId2"/>
          <a:srcRect t="20741" b="8149"/>
          <a:stretch/>
        </p:blipFill>
        <p:spPr>
          <a:xfrm>
            <a:off x="18068" y="2057400"/>
            <a:ext cx="9144000" cy="3657600"/>
          </a:xfrm>
          <a:prstGeom prst="rect">
            <a:avLst/>
          </a:prstGeom>
        </p:spPr>
      </p:pic>
    </p:spTree>
    <p:extLst>
      <p:ext uri="{BB962C8B-B14F-4D97-AF65-F5344CB8AC3E}">
        <p14:creationId xmlns:p14="http://schemas.microsoft.com/office/powerpoint/2010/main" val="1347373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1F8AF2-9605-4A27-BA8A-73E6724CF553}"/>
              </a:ext>
            </a:extLst>
          </p:cNvPr>
          <p:cNvSpPr>
            <a:spLocks noGrp="1"/>
          </p:cNvSpPr>
          <p:nvPr>
            <p:ph sz="quarter" idx="12"/>
          </p:nvPr>
        </p:nvSpPr>
        <p:spPr/>
        <p:txBody>
          <a:bodyPr>
            <a:normAutofit fontScale="92500" lnSpcReduction="10000"/>
          </a:bodyPr>
          <a:lstStyle/>
          <a:p>
            <a:r>
              <a:rPr lang="en-US" dirty="0" err="1"/>
              <a:t>Xamarin.Forms</a:t>
            </a:r>
            <a:r>
              <a:rPr lang="en-US" dirty="0"/>
              <a:t> is an open-source, cross-platform framework acquired by Microsoft for building Android, iOS, and windows app with .NET from a single shared codebase. </a:t>
            </a:r>
          </a:p>
          <a:p>
            <a:r>
              <a:rPr lang="en-US" dirty="0"/>
              <a:t>We use Xamarin. Forms built-in Pages, layouts, and controls to build and design mobile apps from a single API that is highly extensible. </a:t>
            </a:r>
          </a:p>
          <a:p>
            <a:r>
              <a:rPr lang="en-US" dirty="0"/>
              <a:t>Subclass any control to customize the behavior or to define our controls, layouts, pages, and cells to make our apps pixel perfect.</a:t>
            </a:r>
          </a:p>
          <a:p>
            <a:r>
              <a:rPr lang="en-US" dirty="0"/>
              <a:t>One of the greatest benefits of </a:t>
            </a:r>
            <a:r>
              <a:rPr lang="en-US" dirty="0" err="1"/>
              <a:t>Xamarin.Forms</a:t>
            </a:r>
            <a:r>
              <a:rPr lang="en-US" dirty="0"/>
              <a:t> is that it gives us the ability to develop native mobile apps for several platforms simultaneously</a:t>
            </a:r>
          </a:p>
          <a:p>
            <a:endParaRPr lang="en-US" dirty="0"/>
          </a:p>
          <a:p>
            <a:endParaRPr lang="en-IN" dirty="0"/>
          </a:p>
        </p:txBody>
      </p:sp>
      <p:sp>
        <p:nvSpPr>
          <p:cNvPr id="3" name="Title 2">
            <a:extLst>
              <a:ext uri="{FF2B5EF4-FFF2-40B4-BE49-F238E27FC236}">
                <a16:creationId xmlns:a16="http://schemas.microsoft.com/office/drawing/2014/main" id="{B5E23192-FB9F-434A-B40E-8E6187CDA308}"/>
              </a:ext>
            </a:extLst>
          </p:cNvPr>
          <p:cNvSpPr>
            <a:spLocks noGrp="1"/>
          </p:cNvSpPr>
          <p:nvPr>
            <p:ph type="title"/>
          </p:nvPr>
        </p:nvSpPr>
        <p:spPr/>
        <p:txBody>
          <a:bodyPr/>
          <a:lstStyle/>
          <a:p>
            <a:r>
              <a:rPr lang="en-IN" dirty="0"/>
              <a:t>Xamarin Forms</a:t>
            </a:r>
          </a:p>
        </p:txBody>
      </p:sp>
    </p:spTree>
    <p:extLst>
      <p:ext uri="{BB962C8B-B14F-4D97-AF65-F5344CB8AC3E}">
        <p14:creationId xmlns:p14="http://schemas.microsoft.com/office/powerpoint/2010/main" val="697201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FA8830-1CAA-4B6F-B12F-6089147267EE}"/>
              </a:ext>
            </a:extLst>
          </p:cNvPr>
          <p:cNvSpPr>
            <a:spLocks noGrp="1"/>
          </p:cNvSpPr>
          <p:nvPr>
            <p:ph type="title"/>
          </p:nvPr>
        </p:nvSpPr>
        <p:spPr/>
        <p:txBody>
          <a:bodyPr/>
          <a:lstStyle/>
          <a:p>
            <a:r>
              <a:rPr lang="en-IN" dirty="0" err="1"/>
              <a:t>Xamarin.forms</a:t>
            </a:r>
            <a:endParaRPr lang="en-IN" dirty="0"/>
          </a:p>
        </p:txBody>
      </p:sp>
      <p:pic>
        <p:nvPicPr>
          <p:cNvPr id="6" name="Picture 5">
            <a:extLst>
              <a:ext uri="{FF2B5EF4-FFF2-40B4-BE49-F238E27FC236}">
                <a16:creationId xmlns:a16="http://schemas.microsoft.com/office/drawing/2014/main" id="{7366CA8C-5D2A-42A1-A0C5-2CE86710B5C5}"/>
              </a:ext>
            </a:extLst>
          </p:cNvPr>
          <p:cNvPicPr>
            <a:picLocks noChangeAspect="1"/>
          </p:cNvPicPr>
          <p:nvPr/>
        </p:nvPicPr>
        <p:blipFill rotWithShape="1">
          <a:blip r:embed="rId2"/>
          <a:srcRect l="1074" t="18862" b="4100"/>
          <a:stretch/>
        </p:blipFill>
        <p:spPr>
          <a:xfrm>
            <a:off x="40763" y="2057400"/>
            <a:ext cx="9045804" cy="3962400"/>
          </a:xfrm>
          <a:prstGeom prst="rect">
            <a:avLst/>
          </a:prstGeom>
        </p:spPr>
      </p:pic>
    </p:spTree>
    <p:extLst>
      <p:ext uri="{BB962C8B-B14F-4D97-AF65-F5344CB8AC3E}">
        <p14:creationId xmlns:p14="http://schemas.microsoft.com/office/powerpoint/2010/main" val="516308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FA8830-1CAA-4B6F-B12F-6089147267EE}"/>
              </a:ext>
            </a:extLst>
          </p:cNvPr>
          <p:cNvSpPr>
            <a:spLocks noGrp="1"/>
          </p:cNvSpPr>
          <p:nvPr>
            <p:ph type="title"/>
          </p:nvPr>
        </p:nvSpPr>
        <p:spPr/>
        <p:txBody>
          <a:bodyPr/>
          <a:lstStyle/>
          <a:p>
            <a:r>
              <a:rPr lang="en-IN" dirty="0" err="1"/>
              <a:t>Xamarin.forms</a:t>
            </a:r>
            <a:endParaRPr lang="en-IN" dirty="0"/>
          </a:p>
        </p:txBody>
      </p:sp>
      <p:pic>
        <p:nvPicPr>
          <p:cNvPr id="3" name="Picture 2">
            <a:extLst>
              <a:ext uri="{FF2B5EF4-FFF2-40B4-BE49-F238E27FC236}">
                <a16:creationId xmlns:a16="http://schemas.microsoft.com/office/drawing/2014/main" id="{8375A523-464B-4C5B-9ED5-1AD10351D05D}"/>
              </a:ext>
            </a:extLst>
          </p:cNvPr>
          <p:cNvPicPr>
            <a:picLocks noChangeAspect="1"/>
          </p:cNvPicPr>
          <p:nvPr/>
        </p:nvPicPr>
        <p:blipFill rotWithShape="1">
          <a:blip r:embed="rId2"/>
          <a:srcRect t="7407"/>
          <a:stretch/>
        </p:blipFill>
        <p:spPr>
          <a:xfrm>
            <a:off x="-8335" y="1676400"/>
            <a:ext cx="9144000" cy="4762500"/>
          </a:xfrm>
          <a:prstGeom prst="rect">
            <a:avLst/>
          </a:prstGeom>
        </p:spPr>
      </p:pic>
    </p:spTree>
    <p:extLst>
      <p:ext uri="{BB962C8B-B14F-4D97-AF65-F5344CB8AC3E}">
        <p14:creationId xmlns:p14="http://schemas.microsoft.com/office/powerpoint/2010/main" val="3650614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470BF-60D6-4331-908B-8B8938815860}"/>
              </a:ext>
            </a:extLst>
          </p:cNvPr>
          <p:cNvSpPr>
            <a:spLocks noGrp="1"/>
          </p:cNvSpPr>
          <p:nvPr>
            <p:ph type="title"/>
          </p:nvPr>
        </p:nvSpPr>
        <p:spPr/>
        <p:txBody>
          <a:bodyPr/>
          <a:lstStyle/>
          <a:p>
            <a:r>
              <a:rPr lang="en-IN" dirty="0"/>
              <a:t>Xamarin Forms Architecture</a:t>
            </a:r>
          </a:p>
        </p:txBody>
      </p:sp>
      <p:pic>
        <p:nvPicPr>
          <p:cNvPr id="5" name="Picture 4">
            <a:extLst>
              <a:ext uri="{FF2B5EF4-FFF2-40B4-BE49-F238E27FC236}">
                <a16:creationId xmlns:a16="http://schemas.microsoft.com/office/drawing/2014/main" id="{4224CD65-20F8-4293-89BD-65C4901D1CBA}"/>
              </a:ext>
            </a:extLst>
          </p:cNvPr>
          <p:cNvPicPr>
            <a:picLocks noChangeAspect="1"/>
          </p:cNvPicPr>
          <p:nvPr/>
        </p:nvPicPr>
        <p:blipFill>
          <a:blip r:embed="rId2"/>
          <a:stretch>
            <a:fillRect/>
          </a:stretch>
        </p:blipFill>
        <p:spPr>
          <a:xfrm>
            <a:off x="304800" y="1752600"/>
            <a:ext cx="8293994" cy="4228289"/>
          </a:xfrm>
          <a:prstGeom prst="rect">
            <a:avLst/>
          </a:prstGeom>
        </p:spPr>
      </p:pic>
      <p:sp>
        <p:nvSpPr>
          <p:cNvPr id="6" name="TextBox 5">
            <a:extLst>
              <a:ext uri="{FF2B5EF4-FFF2-40B4-BE49-F238E27FC236}">
                <a16:creationId xmlns:a16="http://schemas.microsoft.com/office/drawing/2014/main" id="{12CA3D72-CA3D-4668-A1BF-0EE07586F616}"/>
              </a:ext>
            </a:extLst>
          </p:cNvPr>
          <p:cNvSpPr txBox="1"/>
          <p:nvPr/>
        </p:nvSpPr>
        <p:spPr>
          <a:xfrm flipH="1">
            <a:off x="762000" y="5994611"/>
            <a:ext cx="7543799" cy="369332"/>
          </a:xfrm>
          <a:prstGeom prst="rect">
            <a:avLst/>
          </a:prstGeom>
          <a:noFill/>
        </p:spPr>
        <p:txBody>
          <a:bodyPr wrap="square" rtlCol="0">
            <a:spAutoFit/>
          </a:bodyPr>
          <a:lstStyle/>
          <a:p>
            <a:pPr algn="ctr"/>
            <a:r>
              <a:rPr lang="en-US" b="1" dirty="0" err="1">
                <a:solidFill>
                  <a:srgbClr val="C00000"/>
                </a:solidFill>
              </a:rPr>
              <a:t>Xamarin.Forms</a:t>
            </a:r>
            <a:r>
              <a:rPr lang="en-US" b="1" dirty="0">
                <a:solidFill>
                  <a:srgbClr val="C00000"/>
                </a:solidFill>
              </a:rPr>
              <a:t> solution architecture: One app for three platforms</a:t>
            </a:r>
            <a:endParaRPr lang="en-IN" b="1" dirty="0">
              <a:solidFill>
                <a:srgbClr val="C00000"/>
              </a:solidFill>
            </a:endParaRPr>
          </a:p>
        </p:txBody>
      </p:sp>
    </p:spTree>
    <p:extLst>
      <p:ext uri="{BB962C8B-B14F-4D97-AF65-F5344CB8AC3E}">
        <p14:creationId xmlns:p14="http://schemas.microsoft.com/office/powerpoint/2010/main" val="2500846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470BF-60D6-4331-908B-8B8938815860}"/>
              </a:ext>
            </a:extLst>
          </p:cNvPr>
          <p:cNvSpPr>
            <a:spLocks noGrp="1"/>
          </p:cNvSpPr>
          <p:nvPr>
            <p:ph type="title"/>
          </p:nvPr>
        </p:nvSpPr>
        <p:spPr/>
        <p:txBody>
          <a:bodyPr/>
          <a:lstStyle/>
          <a:p>
            <a:r>
              <a:rPr lang="en-IN" dirty="0"/>
              <a:t>Xamarin Forms Architecture</a:t>
            </a:r>
          </a:p>
        </p:txBody>
      </p:sp>
      <p:sp>
        <p:nvSpPr>
          <p:cNvPr id="6" name="TextBox 5">
            <a:extLst>
              <a:ext uri="{FF2B5EF4-FFF2-40B4-BE49-F238E27FC236}">
                <a16:creationId xmlns:a16="http://schemas.microsoft.com/office/drawing/2014/main" id="{12CA3D72-CA3D-4668-A1BF-0EE07586F616}"/>
              </a:ext>
            </a:extLst>
          </p:cNvPr>
          <p:cNvSpPr txBox="1"/>
          <p:nvPr/>
        </p:nvSpPr>
        <p:spPr>
          <a:xfrm flipH="1">
            <a:off x="762000" y="5994611"/>
            <a:ext cx="7543799" cy="369332"/>
          </a:xfrm>
          <a:prstGeom prst="rect">
            <a:avLst/>
          </a:prstGeom>
          <a:noFill/>
        </p:spPr>
        <p:txBody>
          <a:bodyPr wrap="square" rtlCol="0">
            <a:spAutoFit/>
          </a:bodyPr>
          <a:lstStyle/>
          <a:p>
            <a:pPr algn="ctr"/>
            <a:r>
              <a:rPr lang="en-US" b="1" dirty="0" err="1">
                <a:solidFill>
                  <a:srgbClr val="C00000"/>
                </a:solidFill>
              </a:rPr>
              <a:t>Xamarin.Forms</a:t>
            </a:r>
            <a:r>
              <a:rPr lang="en-US" b="1" dirty="0">
                <a:solidFill>
                  <a:srgbClr val="C00000"/>
                </a:solidFill>
              </a:rPr>
              <a:t> solution architecture: One app for three platforms</a:t>
            </a:r>
            <a:endParaRPr lang="en-IN" b="1" dirty="0">
              <a:solidFill>
                <a:srgbClr val="C00000"/>
              </a:solidFill>
            </a:endParaRPr>
          </a:p>
        </p:txBody>
      </p:sp>
      <p:pic>
        <p:nvPicPr>
          <p:cNvPr id="1026" name="Picture 2" descr="Xamarin.Forms architecture diagram">
            <a:extLst>
              <a:ext uri="{FF2B5EF4-FFF2-40B4-BE49-F238E27FC236}">
                <a16:creationId xmlns:a16="http://schemas.microsoft.com/office/drawing/2014/main" id="{C3063214-7329-471C-8D71-729F644DC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671637"/>
            <a:ext cx="8600895" cy="396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070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Xamarin Project Types</a:t>
            </a:r>
          </a:p>
          <a:p>
            <a:pPr lvl="1"/>
            <a:r>
              <a:rPr lang="en-US" dirty="0"/>
              <a:t>Xamarin Shared Projects</a:t>
            </a:r>
          </a:p>
          <a:p>
            <a:pPr lvl="1"/>
            <a:r>
              <a:rPr lang="en-US" dirty="0"/>
              <a:t>Xamarin Portable Class Libraries</a:t>
            </a:r>
          </a:p>
          <a:p>
            <a:pPr lvl="1"/>
            <a:endParaRPr lang="en-US" dirty="0"/>
          </a:p>
          <a:p>
            <a:pPr marL="0" indent="0">
              <a:buNone/>
            </a:pPr>
            <a:endParaRPr lang="en-IN" dirty="0"/>
          </a:p>
        </p:txBody>
      </p:sp>
      <p:sp>
        <p:nvSpPr>
          <p:cNvPr id="3" name="Title 2"/>
          <p:cNvSpPr>
            <a:spLocks noGrp="1"/>
          </p:cNvSpPr>
          <p:nvPr>
            <p:ph type="title"/>
          </p:nvPr>
        </p:nvSpPr>
        <p:spPr/>
        <p:txBody>
          <a:bodyPr/>
          <a:lstStyle/>
          <a:p>
            <a:r>
              <a:rPr lang="en-IN" dirty="0"/>
              <a:t>Xamarin</a:t>
            </a:r>
          </a:p>
        </p:txBody>
      </p:sp>
    </p:spTree>
    <p:extLst>
      <p:ext uri="{BB962C8B-B14F-4D97-AF65-F5344CB8AC3E}">
        <p14:creationId xmlns:p14="http://schemas.microsoft.com/office/powerpoint/2010/main" val="2433107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36C8B-7F97-4AEB-829C-97DE8B251698}"/>
              </a:ext>
            </a:extLst>
          </p:cNvPr>
          <p:cNvSpPr>
            <a:spLocks noGrp="1"/>
          </p:cNvSpPr>
          <p:nvPr>
            <p:ph sz="quarter" idx="12"/>
          </p:nvPr>
        </p:nvSpPr>
        <p:spPr/>
        <p:txBody>
          <a:bodyPr>
            <a:normAutofit lnSpcReduction="10000"/>
          </a:bodyPr>
          <a:lstStyle/>
          <a:p>
            <a:r>
              <a:rPr lang="en-US" dirty="0"/>
              <a:t>Use Xamarin.Forms for the following:</a:t>
            </a:r>
          </a:p>
          <a:p>
            <a:pPr lvl="1"/>
            <a:r>
              <a:rPr lang="en-US" dirty="0"/>
              <a:t>Learning Xamarin: If we’re new to mobile development using C# then Xamarin. Forms is a great way to get started!</a:t>
            </a:r>
          </a:p>
          <a:p>
            <a:pPr lvl="1"/>
            <a:r>
              <a:rPr lang="en-US" dirty="0"/>
              <a:t>Cross-platform scaffolding: When building cross-platform apps, Xamarin.Forms is useful to build out the scaffolding of your app, as a rapid-application development toolset.</a:t>
            </a:r>
          </a:p>
          <a:p>
            <a:pPr lvl="1"/>
            <a:r>
              <a:rPr lang="en-US" dirty="0"/>
              <a:t>Basic Business Apps: Xamarin.Forms does these things well: basic data display, navigation, and data entry. This is a good fit for many business apps.</a:t>
            </a:r>
          </a:p>
          <a:p>
            <a:pPr lvl="1"/>
            <a:r>
              <a:rPr lang="en-US" dirty="0"/>
              <a:t>Basic design: Xamarin.Forms provides controls with baseline design features, facilitating basic visual formatting.</a:t>
            </a:r>
          </a:p>
          <a:p>
            <a:pPr lvl="1"/>
            <a:endParaRPr lang="en-IN" dirty="0"/>
          </a:p>
        </p:txBody>
      </p:sp>
      <p:sp>
        <p:nvSpPr>
          <p:cNvPr id="3" name="Title 2">
            <a:extLst>
              <a:ext uri="{FF2B5EF4-FFF2-40B4-BE49-F238E27FC236}">
                <a16:creationId xmlns:a16="http://schemas.microsoft.com/office/drawing/2014/main" id="{B8D34EA3-E708-4F5E-92D0-995B0BD63EB2}"/>
              </a:ext>
            </a:extLst>
          </p:cNvPr>
          <p:cNvSpPr>
            <a:spLocks noGrp="1"/>
          </p:cNvSpPr>
          <p:nvPr>
            <p:ph type="title"/>
          </p:nvPr>
        </p:nvSpPr>
        <p:spPr/>
        <p:txBody>
          <a:bodyPr/>
          <a:lstStyle/>
          <a:p>
            <a:r>
              <a:rPr lang="en-US" dirty="0"/>
              <a:t>Choosing Xamarin.Forms or a Platform-Specific UI</a:t>
            </a:r>
            <a:endParaRPr lang="en-IN" dirty="0"/>
          </a:p>
        </p:txBody>
      </p:sp>
    </p:spTree>
    <p:extLst>
      <p:ext uri="{BB962C8B-B14F-4D97-AF65-F5344CB8AC3E}">
        <p14:creationId xmlns:p14="http://schemas.microsoft.com/office/powerpoint/2010/main" val="1546400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36C8B-7F97-4AEB-829C-97DE8B251698}"/>
              </a:ext>
            </a:extLst>
          </p:cNvPr>
          <p:cNvSpPr>
            <a:spLocks noGrp="1"/>
          </p:cNvSpPr>
          <p:nvPr>
            <p:ph sz="quarter" idx="12"/>
          </p:nvPr>
        </p:nvSpPr>
        <p:spPr/>
        <p:txBody>
          <a:bodyPr>
            <a:normAutofit/>
          </a:bodyPr>
          <a:lstStyle/>
          <a:p>
            <a:r>
              <a:rPr lang="en-US" dirty="0"/>
              <a:t>Use Xamarin.Forms for the following:</a:t>
            </a:r>
          </a:p>
          <a:p>
            <a:pPr lvl="1"/>
            <a:r>
              <a:rPr lang="en-US" dirty="0"/>
              <a:t>Simple cross-platform screens: Xamarin.Forms is great for creating fully functional basic screens. For more complex screens, leverage Xamarin.Forms custom renderers for platform-specific details.</a:t>
            </a:r>
            <a:endParaRPr lang="en-IN" dirty="0"/>
          </a:p>
        </p:txBody>
      </p:sp>
      <p:sp>
        <p:nvSpPr>
          <p:cNvPr id="3" name="Title 2">
            <a:extLst>
              <a:ext uri="{FF2B5EF4-FFF2-40B4-BE49-F238E27FC236}">
                <a16:creationId xmlns:a16="http://schemas.microsoft.com/office/drawing/2014/main" id="{B8D34EA3-E708-4F5E-92D0-995B0BD63EB2}"/>
              </a:ext>
            </a:extLst>
          </p:cNvPr>
          <p:cNvSpPr>
            <a:spLocks noGrp="1"/>
          </p:cNvSpPr>
          <p:nvPr>
            <p:ph type="title"/>
          </p:nvPr>
        </p:nvSpPr>
        <p:spPr/>
        <p:txBody>
          <a:bodyPr/>
          <a:lstStyle/>
          <a:p>
            <a:r>
              <a:rPr lang="en-US" dirty="0"/>
              <a:t>Choosing Xamarin.Forms or a Platform-Specific UI</a:t>
            </a:r>
            <a:endParaRPr lang="en-IN" dirty="0"/>
          </a:p>
        </p:txBody>
      </p:sp>
    </p:spTree>
    <p:extLst>
      <p:ext uri="{BB962C8B-B14F-4D97-AF65-F5344CB8AC3E}">
        <p14:creationId xmlns:p14="http://schemas.microsoft.com/office/powerpoint/2010/main" val="1106147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36C8B-7F97-4AEB-829C-97DE8B251698}"/>
              </a:ext>
            </a:extLst>
          </p:cNvPr>
          <p:cNvSpPr>
            <a:spLocks noGrp="1"/>
          </p:cNvSpPr>
          <p:nvPr>
            <p:ph sz="quarter" idx="12"/>
          </p:nvPr>
        </p:nvSpPr>
        <p:spPr/>
        <p:txBody>
          <a:bodyPr>
            <a:normAutofit/>
          </a:bodyPr>
          <a:lstStyle/>
          <a:p>
            <a:r>
              <a:rPr lang="en-US" dirty="0"/>
              <a:t>Use a platform-specific UI (</a:t>
            </a:r>
            <a:r>
              <a:rPr lang="en-US" dirty="0" err="1"/>
              <a:t>Xamarin.iOS</a:t>
            </a:r>
            <a:r>
              <a:rPr lang="en-US" dirty="0"/>
              <a:t> or </a:t>
            </a:r>
            <a:r>
              <a:rPr lang="en-US" dirty="0" err="1"/>
              <a:t>Xamarin.Android</a:t>
            </a:r>
            <a:r>
              <a:rPr lang="en-US" dirty="0"/>
              <a:t>) for:</a:t>
            </a:r>
          </a:p>
          <a:p>
            <a:pPr lvl="1"/>
            <a:r>
              <a:rPr lang="en-US" dirty="0"/>
              <a:t>Complex screens: When an entire screen (or an entire app) requires a nuanced and complex design and UI approach, and Xamarin.Forms isn’t quite up to the </a:t>
            </a:r>
            <a:r>
              <a:rPr lang="en-US" dirty="0" err="1"/>
              <a:t>task,go</a:t>
            </a:r>
            <a:r>
              <a:rPr lang="en-US" dirty="0"/>
              <a:t> with a platform-specific UI using </a:t>
            </a:r>
            <a:r>
              <a:rPr lang="en-US" dirty="0" err="1"/>
              <a:t>Xamarin.Android</a:t>
            </a:r>
            <a:r>
              <a:rPr lang="en-US" dirty="0"/>
              <a:t> and </a:t>
            </a:r>
            <a:r>
              <a:rPr lang="en-US" dirty="0" err="1"/>
              <a:t>Xamarin.iOS</a:t>
            </a:r>
            <a:r>
              <a:rPr lang="en-US" dirty="0"/>
              <a:t>.</a:t>
            </a:r>
          </a:p>
          <a:p>
            <a:pPr lvl="1"/>
            <a:r>
              <a:rPr lang="en-US" dirty="0"/>
              <a:t>Consumer Apps: Platform-specific UI has everything a developer needs to create a consumer app with complex visual design, nuanced gesture sensitivity, and high-end graphics and animation.</a:t>
            </a:r>
            <a:endParaRPr lang="en-IN" dirty="0"/>
          </a:p>
        </p:txBody>
      </p:sp>
      <p:sp>
        <p:nvSpPr>
          <p:cNvPr id="3" name="Title 2">
            <a:extLst>
              <a:ext uri="{FF2B5EF4-FFF2-40B4-BE49-F238E27FC236}">
                <a16:creationId xmlns:a16="http://schemas.microsoft.com/office/drawing/2014/main" id="{B8D34EA3-E708-4F5E-92D0-995B0BD63EB2}"/>
              </a:ext>
            </a:extLst>
          </p:cNvPr>
          <p:cNvSpPr>
            <a:spLocks noGrp="1"/>
          </p:cNvSpPr>
          <p:nvPr>
            <p:ph type="title"/>
          </p:nvPr>
        </p:nvSpPr>
        <p:spPr/>
        <p:txBody>
          <a:bodyPr/>
          <a:lstStyle/>
          <a:p>
            <a:r>
              <a:rPr lang="en-US" dirty="0"/>
              <a:t>Choosing Xamarin.Forms or a Platform-Specific UI</a:t>
            </a:r>
            <a:endParaRPr lang="en-IN" dirty="0"/>
          </a:p>
        </p:txBody>
      </p:sp>
    </p:spTree>
    <p:extLst>
      <p:ext uri="{BB962C8B-B14F-4D97-AF65-F5344CB8AC3E}">
        <p14:creationId xmlns:p14="http://schemas.microsoft.com/office/powerpoint/2010/main" val="433520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36C8B-7F97-4AEB-829C-97DE8B251698}"/>
              </a:ext>
            </a:extLst>
          </p:cNvPr>
          <p:cNvSpPr>
            <a:spLocks noGrp="1"/>
          </p:cNvSpPr>
          <p:nvPr>
            <p:ph sz="quarter" idx="12"/>
          </p:nvPr>
        </p:nvSpPr>
        <p:spPr/>
        <p:txBody>
          <a:bodyPr>
            <a:normAutofit fontScale="92500"/>
          </a:bodyPr>
          <a:lstStyle/>
          <a:p>
            <a:r>
              <a:rPr lang="en-US" dirty="0"/>
              <a:t>Use a platform-specific UI (</a:t>
            </a:r>
            <a:r>
              <a:rPr lang="en-US" dirty="0" err="1"/>
              <a:t>Xamarin.iOS</a:t>
            </a:r>
            <a:r>
              <a:rPr lang="en-US" dirty="0"/>
              <a:t> or </a:t>
            </a:r>
            <a:r>
              <a:rPr lang="en-US" dirty="0" err="1"/>
              <a:t>Xamarin.Android</a:t>
            </a:r>
            <a:r>
              <a:rPr lang="en-US" dirty="0"/>
              <a:t>) for:</a:t>
            </a:r>
          </a:p>
          <a:p>
            <a:pPr lvl="1"/>
            <a:r>
              <a:rPr lang="en-US" dirty="0"/>
              <a:t>High-design: This approach provides complete native UI APIs with low-level access to design properties on each control, allowing for a high visual standard of design. Native animation and graphics are also available with this approach.</a:t>
            </a:r>
          </a:p>
          <a:p>
            <a:pPr lvl="1"/>
            <a:r>
              <a:rPr lang="en-US" dirty="0"/>
              <a:t>Single-platform apps: If we’re building for only one platform, and a cross-platform approach for your app is not important in the foreseeable future (a rare case even if you’re starting with one platform), consider using a platform-specific UI.</a:t>
            </a:r>
          </a:p>
          <a:p>
            <a:pPr lvl="1"/>
            <a:r>
              <a:rPr lang="en-US" dirty="0"/>
              <a:t>Unsupported platforms: Mac OS X, Windows Store, and WinRT apps are not currently supported by Xamarin.Forms at this time.</a:t>
            </a:r>
            <a:endParaRPr lang="en-IN" dirty="0"/>
          </a:p>
        </p:txBody>
      </p:sp>
      <p:sp>
        <p:nvSpPr>
          <p:cNvPr id="3" name="Title 2">
            <a:extLst>
              <a:ext uri="{FF2B5EF4-FFF2-40B4-BE49-F238E27FC236}">
                <a16:creationId xmlns:a16="http://schemas.microsoft.com/office/drawing/2014/main" id="{B8D34EA3-E708-4F5E-92D0-995B0BD63EB2}"/>
              </a:ext>
            </a:extLst>
          </p:cNvPr>
          <p:cNvSpPr>
            <a:spLocks noGrp="1"/>
          </p:cNvSpPr>
          <p:nvPr>
            <p:ph type="title"/>
          </p:nvPr>
        </p:nvSpPr>
        <p:spPr/>
        <p:txBody>
          <a:bodyPr/>
          <a:lstStyle/>
          <a:p>
            <a:r>
              <a:rPr lang="en-US" dirty="0"/>
              <a:t>Choosing Xamarin.Forms or a Platform-Specific UI</a:t>
            </a:r>
            <a:endParaRPr lang="en-IN" dirty="0"/>
          </a:p>
        </p:txBody>
      </p:sp>
    </p:spTree>
    <p:extLst>
      <p:ext uri="{BB962C8B-B14F-4D97-AF65-F5344CB8AC3E}">
        <p14:creationId xmlns:p14="http://schemas.microsoft.com/office/powerpoint/2010/main" val="1314493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E1470-5214-4BE2-9B53-9C042CBDEAF4}"/>
              </a:ext>
            </a:extLst>
          </p:cNvPr>
          <p:cNvSpPr>
            <a:spLocks noGrp="1"/>
          </p:cNvSpPr>
          <p:nvPr>
            <p:ph sz="quarter" idx="12"/>
          </p:nvPr>
        </p:nvSpPr>
        <p:spPr/>
        <p:txBody>
          <a:bodyPr/>
          <a:lstStyle/>
          <a:p>
            <a:r>
              <a:rPr lang="en-US" dirty="0"/>
              <a:t>Custom Renderers provide access to the lower-level, platform-specific, screen-rendering classes called Renderers, which use platform-specific controls to create all Xamarin.Forms screens. </a:t>
            </a:r>
          </a:p>
          <a:p>
            <a:r>
              <a:rPr lang="en-US" dirty="0"/>
              <a:t>Any Xamarin. Forms screen can be broken into platform-specific screens and classes using this approach. </a:t>
            </a:r>
          </a:p>
          <a:p>
            <a:r>
              <a:rPr lang="en-US" dirty="0"/>
              <a:t>This means we can write a Xamarin.Forms page or app, and customize it by platform whenever necessary.</a:t>
            </a:r>
            <a:endParaRPr lang="en-IN" dirty="0"/>
          </a:p>
        </p:txBody>
      </p:sp>
      <p:sp>
        <p:nvSpPr>
          <p:cNvPr id="3" name="Title 2">
            <a:extLst>
              <a:ext uri="{FF2B5EF4-FFF2-40B4-BE49-F238E27FC236}">
                <a16:creationId xmlns:a16="http://schemas.microsoft.com/office/drawing/2014/main" id="{7F66FFEA-04F5-4477-9874-889E252BE1E5}"/>
              </a:ext>
            </a:extLst>
          </p:cNvPr>
          <p:cNvSpPr>
            <a:spLocks noGrp="1"/>
          </p:cNvSpPr>
          <p:nvPr>
            <p:ph type="title"/>
          </p:nvPr>
        </p:nvSpPr>
        <p:spPr/>
        <p:txBody>
          <a:bodyPr/>
          <a:lstStyle/>
          <a:p>
            <a:r>
              <a:rPr lang="en-US" dirty="0"/>
              <a:t>Use Both Approaches with Custom Renderers</a:t>
            </a:r>
            <a:endParaRPr lang="en-IN" dirty="0"/>
          </a:p>
        </p:txBody>
      </p:sp>
    </p:spTree>
    <p:extLst>
      <p:ext uri="{BB962C8B-B14F-4D97-AF65-F5344CB8AC3E}">
        <p14:creationId xmlns:p14="http://schemas.microsoft.com/office/powerpoint/2010/main" val="3784923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470BF-60D6-4331-908B-8B8938815860}"/>
              </a:ext>
            </a:extLst>
          </p:cNvPr>
          <p:cNvSpPr>
            <a:spLocks noGrp="1"/>
          </p:cNvSpPr>
          <p:nvPr>
            <p:ph type="title"/>
          </p:nvPr>
        </p:nvSpPr>
        <p:spPr/>
        <p:txBody>
          <a:bodyPr/>
          <a:lstStyle/>
          <a:p>
            <a:r>
              <a:rPr lang="en-IN" dirty="0"/>
              <a:t>Xamarin Forms Architecture</a:t>
            </a:r>
          </a:p>
        </p:txBody>
      </p:sp>
      <p:sp>
        <p:nvSpPr>
          <p:cNvPr id="6" name="TextBox 5">
            <a:extLst>
              <a:ext uri="{FF2B5EF4-FFF2-40B4-BE49-F238E27FC236}">
                <a16:creationId xmlns:a16="http://schemas.microsoft.com/office/drawing/2014/main" id="{12CA3D72-CA3D-4668-A1BF-0EE07586F616}"/>
              </a:ext>
            </a:extLst>
          </p:cNvPr>
          <p:cNvSpPr txBox="1"/>
          <p:nvPr/>
        </p:nvSpPr>
        <p:spPr>
          <a:xfrm flipH="1">
            <a:off x="762000" y="5994611"/>
            <a:ext cx="7543799" cy="369332"/>
          </a:xfrm>
          <a:prstGeom prst="rect">
            <a:avLst/>
          </a:prstGeom>
          <a:noFill/>
        </p:spPr>
        <p:txBody>
          <a:bodyPr wrap="square" rtlCol="0">
            <a:spAutoFit/>
          </a:bodyPr>
          <a:lstStyle/>
          <a:p>
            <a:pPr algn="ctr"/>
            <a:r>
              <a:rPr lang="en-US" b="1" dirty="0">
                <a:solidFill>
                  <a:srgbClr val="C00000"/>
                </a:solidFill>
              </a:rPr>
              <a:t>Xamarin.Forms architecture with custom renderers</a:t>
            </a:r>
            <a:endParaRPr lang="en-IN" b="1" dirty="0">
              <a:solidFill>
                <a:srgbClr val="C00000"/>
              </a:solidFill>
            </a:endParaRPr>
          </a:p>
        </p:txBody>
      </p:sp>
      <p:pic>
        <p:nvPicPr>
          <p:cNvPr id="4" name="Picture 3">
            <a:extLst>
              <a:ext uri="{FF2B5EF4-FFF2-40B4-BE49-F238E27FC236}">
                <a16:creationId xmlns:a16="http://schemas.microsoft.com/office/drawing/2014/main" id="{8970A6D7-51E3-46D7-9FA3-EBACEAEEFC1C}"/>
              </a:ext>
            </a:extLst>
          </p:cNvPr>
          <p:cNvPicPr>
            <a:picLocks noChangeAspect="1"/>
          </p:cNvPicPr>
          <p:nvPr/>
        </p:nvPicPr>
        <p:blipFill>
          <a:blip r:embed="rId2"/>
          <a:stretch>
            <a:fillRect/>
          </a:stretch>
        </p:blipFill>
        <p:spPr>
          <a:xfrm>
            <a:off x="624526" y="1752600"/>
            <a:ext cx="7782518" cy="3810000"/>
          </a:xfrm>
          <a:prstGeom prst="rect">
            <a:avLst/>
          </a:prstGeom>
        </p:spPr>
      </p:pic>
    </p:spTree>
    <p:extLst>
      <p:ext uri="{BB962C8B-B14F-4D97-AF65-F5344CB8AC3E}">
        <p14:creationId xmlns:p14="http://schemas.microsoft.com/office/powerpoint/2010/main" val="1176242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91B64-966A-4980-B21B-452C32A4D6EE}"/>
              </a:ext>
            </a:extLst>
          </p:cNvPr>
          <p:cNvSpPr>
            <a:spLocks noGrp="1"/>
          </p:cNvSpPr>
          <p:nvPr>
            <p:ph type="title"/>
          </p:nvPr>
        </p:nvSpPr>
        <p:spPr/>
        <p:txBody>
          <a:bodyPr/>
          <a:lstStyle/>
          <a:p>
            <a:r>
              <a:rPr lang="en-IN" dirty="0" err="1"/>
              <a:t>Xamarin.forms</a:t>
            </a:r>
            <a:r>
              <a:rPr lang="en-IN" dirty="0"/>
              <a:t> UI</a:t>
            </a:r>
          </a:p>
        </p:txBody>
      </p:sp>
      <p:pic>
        <p:nvPicPr>
          <p:cNvPr id="2050" name="Picture 2" descr="Xamarin.Forms">
            <a:extLst>
              <a:ext uri="{FF2B5EF4-FFF2-40B4-BE49-F238E27FC236}">
                <a16:creationId xmlns:a16="http://schemas.microsoft.com/office/drawing/2014/main" id="{A5C27A41-31C0-4E44-B980-2A1A1C409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52600"/>
            <a:ext cx="534524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489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91B64-966A-4980-B21B-452C32A4D6EE}"/>
              </a:ext>
            </a:extLst>
          </p:cNvPr>
          <p:cNvSpPr>
            <a:spLocks noGrp="1"/>
          </p:cNvSpPr>
          <p:nvPr>
            <p:ph type="title"/>
          </p:nvPr>
        </p:nvSpPr>
        <p:spPr/>
        <p:txBody>
          <a:bodyPr/>
          <a:lstStyle/>
          <a:p>
            <a:r>
              <a:rPr lang="en-IN" dirty="0" err="1"/>
              <a:t>Xamarin.forms</a:t>
            </a:r>
            <a:r>
              <a:rPr lang="en-IN" dirty="0"/>
              <a:t> UI</a:t>
            </a:r>
          </a:p>
        </p:txBody>
      </p:sp>
      <p:pic>
        <p:nvPicPr>
          <p:cNvPr id="3074" name="Picture 2" descr="Xamarin.Forms">
            <a:extLst>
              <a:ext uri="{FF2B5EF4-FFF2-40B4-BE49-F238E27FC236}">
                <a16:creationId xmlns:a16="http://schemas.microsoft.com/office/drawing/2014/main" id="{8810862E-35AE-44EA-8467-8DF6AF7E9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25192"/>
            <a:ext cx="7994382" cy="277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256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91B64-966A-4980-B21B-452C32A4D6EE}"/>
              </a:ext>
            </a:extLst>
          </p:cNvPr>
          <p:cNvSpPr>
            <a:spLocks noGrp="1"/>
          </p:cNvSpPr>
          <p:nvPr>
            <p:ph type="title"/>
          </p:nvPr>
        </p:nvSpPr>
        <p:spPr/>
        <p:txBody>
          <a:bodyPr/>
          <a:lstStyle/>
          <a:p>
            <a:r>
              <a:rPr lang="en-IN" dirty="0" err="1"/>
              <a:t>Xamarin.forms</a:t>
            </a:r>
            <a:r>
              <a:rPr lang="en-IN" dirty="0"/>
              <a:t> UI</a:t>
            </a:r>
          </a:p>
        </p:txBody>
      </p:sp>
      <p:pic>
        <p:nvPicPr>
          <p:cNvPr id="4" name="Picture 3">
            <a:extLst>
              <a:ext uri="{FF2B5EF4-FFF2-40B4-BE49-F238E27FC236}">
                <a16:creationId xmlns:a16="http://schemas.microsoft.com/office/drawing/2014/main" id="{31181BAF-7BD2-4BC3-B7B7-0A5175A83AFB}"/>
              </a:ext>
            </a:extLst>
          </p:cNvPr>
          <p:cNvPicPr>
            <a:picLocks noChangeAspect="1"/>
          </p:cNvPicPr>
          <p:nvPr/>
        </p:nvPicPr>
        <p:blipFill rotWithShape="1">
          <a:blip r:embed="rId2"/>
          <a:srcRect l="17501" t="37037" r="18332" b="24444"/>
          <a:stretch/>
        </p:blipFill>
        <p:spPr>
          <a:xfrm>
            <a:off x="299831" y="1676400"/>
            <a:ext cx="8366465" cy="3276600"/>
          </a:xfrm>
          <a:prstGeom prst="rect">
            <a:avLst/>
          </a:prstGeom>
        </p:spPr>
      </p:pic>
    </p:spTree>
    <p:extLst>
      <p:ext uri="{BB962C8B-B14F-4D97-AF65-F5344CB8AC3E}">
        <p14:creationId xmlns:p14="http://schemas.microsoft.com/office/powerpoint/2010/main" val="1791784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91B64-966A-4980-B21B-452C32A4D6EE}"/>
              </a:ext>
            </a:extLst>
          </p:cNvPr>
          <p:cNvSpPr>
            <a:spLocks noGrp="1"/>
          </p:cNvSpPr>
          <p:nvPr>
            <p:ph type="title"/>
          </p:nvPr>
        </p:nvSpPr>
        <p:spPr/>
        <p:txBody>
          <a:bodyPr/>
          <a:lstStyle/>
          <a:p>
            <a:r>
              <a:rPr lang="en-IN" dirty="0" err="1"/>
              <a:t>Xamarin.forms</a:t>
            </a:r>
            <a:r>
              <a:rPr lang="en-IN" dirty="0"/>
              <a:t> UI</a:t>
            </a:r>
          </a:p>
        </p:txBody>
      </p:sp>
      <p:pic>
        <p:nvPicPr>
          <p:cNvPr id="5" name="Picture 4">
            <a:extLst>
              <a:ext uri="{FF2B5EF4-FFF2-40B4-BE49-F238E27FC236}">
                <a16:creationId xmlns:a16="http://schemas.microsoft.com/office/drawing/2014/main" id="{88067357-3125-4CE9-8D58-E505A09ECBEA}"/>
              </a:ext>
            </a:extLst>
          </p:cNvPr>
          <p:cNvPicPr>
            <a:picLocks noChangeAspect="1"/>
          </p:cNvPicPr>
          <p:nvPr/>
        </p:nvPicPr>
        <p:blipFill>
          <a:blip r:embed="rId2"/>
          <a:stretch>
            <a:fillRect/>
          </a:stretch>
        </p:blipFill>
        <p:spPr>
          <a:xfrm>
            <a:off x="2286000" y="1280766"/>
            <a:ext cx="3048000" cy="5407112"/>
          </a:xfrm>
          <a:prstGeom prst="rect">
            <a:avLst/>
          </a:prstGeom>
        </p:spPr>
      </p:pic>
    </p:spTree>
    <p:extLst>
      <p:ext uri="{BB962C8B-B14F-4D97-AF65-F5344CB8AC3E}">
        <p14:creationId xmlns:p14="http://schemas.microsoft.com/office/powerpoint/2010/main" val="112794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Xamarin Forms</a:t>
            </a:r>
          </a:p>
          <a:p>
            <a:pPr lvl="1"/>
            <a:r>
              <a:rPr lang="en-US" dirty="0"/>
              <a:t>Introduction to Xamarin Forms</a:t>
            </a:r>
          </a:p>
          <a:p>
            <a:pPr lvl="1"/>
            <a:r>
              <a:rPr lang="en-US" dirty="0"/>
              <a:t>Xamarin Forms Architecture</a:t>
            </a:r>
          </a:p>
          <a:p>
            <a:pPr lvl="1"/>
            <a:r>
              <a:rPr lang="en-US" dirty="0"/>
              <a:t>Xamarin Forms UI</a:t>
            </a:r>
          </a:p>
          <a:p>
            <a:pPr lvl="1"/>
            <a:r>
              <a:rPr lang="en-US" dirty="0"/>
              <a:t>Xamarin Forms UI Rendering Process</a:t>
            </a:r>
          </a:p>
          <a:p>
            <a:pPr lvl="1"/>
            <a:r>
              <a:rPr lang="en-US" dirty="0"/>
              <a:t>Xamarin vs. Xamarin Forms</a:t>
            </a:r>
          </a:p>
          <a:p>
            <a:pPr lvl="1"/>
            <a:r>
              <a:rPr lang="en-US" dirty="0"/>
              <a:t>PCL or Shared Project</a:t>
            </a:r>
          </a:p>
          <a:p>
            <a:pPr lvl="1"/>
            <a:r>
              <a:rPr lang="en-US" dirty="0"/>
              <a:t>Advantages of PCL over Shared Project</a:t>
            </a:r>
          </a:p>
          <a:p>
            <a:pPr marL="0" indent="0">
              <a:buNone/>
            </a:pPr>
            <a:endParaRPr lang="en-IN" dirty="0"/>
          </a:p>
        </p:txBody>
      </p:sp>
      <p:sp>
        <p:nvSpPr>
          <p:cNvPr id="3" name="Title 2"/>
          <p:cNvSpPr>
            <a:spLocks noGrp="1"/>
          </p:cNvSpPr>
          <p:nvPr>
            <p:ph type="title"/>
          </p:nvPr>
        </p:nvSpPr>
        <p:spPr/>
        <p:txBody>
          <a:bodyPr/>
          <a:lstStyle/>
          <a:p>
            <a:r>
              <a:rPr lang="en-IN" dirty="0"/>
              <a:t>Xamarin</a:t>
            </a:r>
          </a:p>
        </p:txBody>
      </p:sp>
    </p:spTree>
    <p:extLst>
      <p:ext uri="{BB962C8B-B14F-4D97-AF65-F5344CB8AC3E}">
        <p14:creationId xmlns:p14="http://schemas.microsoft.com/office/powerpoint/2010/main" val="1507850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91B64-966A-4980-B21B-452C32A4D6EE}"/>
              </a:ext>
            </a:extLst>
          </p:cNvPr>
          <p:cNvSpPr>
            <a:spLocks noGrp="1"/>
          </p:cNvSpPr>
          <p:nvPr>
            <p:ph type="title"/>
          </p:nvPr>
        </p:nvSpPr>
        <p:spPr/>
        <p:txBody>
          <a:bodyPr/>
          <a:lstStyle/>
          <a:p>
            <a:r>
              <a:rPr lang="en-IN" dirty="0" err="1"/>
              <a:t>Xamarin.forms</a:t>
            </a:r>
            <a:r>
              <a:rPr lang="en-IN" dirty="0"/>
              <a:t> UI</a:t>
            </a:r>
          </a:p>
        </p:txBody>
      </p:sp>
      <p:pic>
        <p:nvPicPr>
          <p:cNvPr id="4098" name="Picture 2" descr="Xamarin.Forms">
            <a:extLst>
              <a:ext uri="{FF2B5EF4-FFF2-40B4-BE49-F238E27FC236}">
                <a16:creationId xmlns:a16="http://schemas.microsoft.com/office/drawing/2014/main" id="{64556FD9-AFA2-4CDC-BA1E-2FE9BE86B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90" y="1762124"/>
            <a:ext cx="8197405" cy="4098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69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91B64-966A-4980-B21B-452C32A4D6EE}"/>
              </a:ext>
            </a:extLst>
          </p:cNvPr>
          <p:cNvSpPr>
            <a:spLocks noGrp="1"/>
          </p:cNvSpPr>
          <p:nvPr>
            <p:ph type="title"/>
          </p:nvPr>
        </p:nvSpPr>
        <p:spPr/>
        <p:txBody>
          <a:bodyPr/>
          <a:lstStyle/>
          <a:p>
            <a:r>
              <a:rPr lang="en-IN" dirty="0" err="1"/>
              <a:t>Xamarin.forms</a:t>
            </a:r>
            <a:r>
              <a:rPr lang="en-IN" dirty="0"/>
              <a:t> UI</a:t>
            </a:r>
          </a:p>
        </p:txBody>
      </p:sp>
      <p:pic>
        <p:nvPicPr>
          <p:cNvPr id="4" name="Picture 3">
            <a:extLst>
              <a:ext uri="{FF2B5EF4-FFF2-40B4-BE49-F238E27FC236}">
                <a16:creationId xmlns:a16="http://schemas.microsoft.com/office/drawing/2014/main" id="{FB885414-5A73-4691-AF2E-DAEF4ACB7E5E}"/>
              </a:ext>
            </a:extLst>
          </p:cNvPr>
          <p:cNvPicPr>
            <a:picLocks noChangeAspect="1"/>
          </p:cNvPicPr>
          <p:nvPr/>
        </p:nvPicPr>
        <p:blipFill rotWithShape="1">
          <a:blip r:embed="rId2"/>
          <a:srcRect l="17501" t="29259" r="18332" b="44075"/>
          <a:stretch/>
        </p:blipFill>
        <p:spPr>
          <a:xfrm>
            <a:off x="333081" y="1212485"/>
            <a:ext cx="8524328" cy="1992700"/>
          </a:xfrm>
          <a:prstGeom prst="rect">
            <a:avLst/>
          </a:prstGeom>
        </p:spPr>
      </p:pic>
      <p:pic>
        <p:nvPicPr>
          <p:cNvPr id="5122" name="Picture 2" descr="Xamarin.Forms">
            <a:extLst>
              <a:ext uri="{FF2B5EF4-FFF2-40B4-BE49-F238E27FC236}">
                <a16:creationId xmlns:a16="http://schemas.microsoft.com/office/drawing/2014/main" id="{828B730C-B08D-4974-85C9-509D07A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283231"/>
            <a:ext cx="42862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973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91B64-966A-4980-B21B-452C32A4D6EE}"/>
              </a:ext>
            </a:extLst>
          </p:cNvPr>
          <p:cNvSpPr>
            <a:spLocks noGrp="1"/>
          </p:cNvSpPr>
          <p:nvPr>
            <p:ph type="title"/>
          </p:nvPr>
        </p:nvSpPr>
        <p:spPr/>
        <p:txBody>
          <a:bodyPr/>
          <a:lstStyle/>
          <a:p>
            <a:r>
              <a:rPr lang="en-IN" dirty="0" err="1"/>
              <a:t>Xamarin.forms</a:t>
            </a:r>
            <a:r>
              <a:rPr lang="en-IN" dirty="0"/>
              <a:t> UI</a:t>
            </a:r>
          </a:p>
        </p:txBody>
      </p:sp>
      <p:pic>
        <p:nvPicPr>
          <p:cNvPr id="6146" name="Picture 2" descr="Xamarin.Forms">
            <a:extLst>
              <a:ext uri="{FF2B5EF4-FFF2-40B4-BE49-F238E27FC236}">
                <a16:creationId xmlns:a16="http://schemas.microsoft.com/office/drawing/2014/main" id="{2EB55505-4D83-4CBE-8B5D-153ACEEF0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55984"/>
            <a:ext cx="3676650" cy="3133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7AF223D-4889-494D-A25B-08322FF3DBCF}"/>
              </a:ext>
            </a:extLst>
          </p:cNvPr>
          <p:cNvPicPr>
            <a:picLocks noChangeAspect="1"/>
          </p:cNvPicPr>
          <p:nvPr/>
        </p:nvPicPr>
        <p:blipFill rotWithShape="1">
          <a:blip r:embed="rId3"/>
          <a:srcRect l="16667" t="32222" r="17500" b="41111"/>
          <a:stretch/>
        </p:blipFill>
        <p:spPr>
          <a:xfrm>
            <a:off x="469370" y="4814740"/>
            <a:ext cx="8205260" cy="1887278"/>
          </a:xfrm>
          <a:prstGeom prst="rect">
            <a:avLst/>
          </a:prstGeom>
        </p:spPr>
      </p:pic>
    </p:spTree>
    <p:extLst>
      <p:ext uri="{BB962C8B-B14F-4D97-AF65-F5344CB8AC3E}">
        <p14:creationId xmlns:p14="http://schemas.microsoft.com/office/powerpoint/2010/main" val="3074555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583ECE-0C56-48DA-862B-EBE27B37D135}"/>
              </a:ext>
            </a:extLst>
          </p:cNvPr>
          <p:cNvSpPr>
            <a:spLocks noGrp="1"/>
          </p:cNvSpPr>
          <p:nvPr>
            <p:ph type="title"/>
          </p:nvPr>
        </p:nvSpPr>
        <p:spPr/>
        <p:txBody>
          <a:bodyPr/>
          <a:lstStyle/>
          <a:p>
            <a:r>
              <a:rPr lang="en-IN" dirty="0"/>
              <a:t>Xamarin Form Solution</a:t>
            </a:r>
          </a:p>
        </p:txBody>
      </p:sp>
      <p:pic>
        <p:nvPicPr>
          <p:cNvPr id="5" name="Picture 4">
            <a:extLst>
              <a:ext uri="{FF2B5EF4-FFF2-40B4-BE49-F238E27FC236}">
                <a16:creationId xmlns:a16="http://schemas.microsoft.com/office/drawing/2014/main" id="{7552B8BA-2D88-4F9A-9FF5-570180322C61}"/>
              </a:ext>
            </a:extLst>
          </p:cNvPr>
          <p:cNvPicPr>
            <a:picLocks noChangeAspect="1"/>
          </p:cNvPicPr>
          <p:nvPr/>
        </p:nvPicPr>
        <p:blipFill>
          <a:blip r:embed="rId2"/>
          <a:stretch>
            <a:fillRect/>
          </a:stretch>
        </p:blipFill>
        <p:spPr>
          <a:xfrm>
            <a:off x="381000" y="1370827"/>
            <a:ext cx="7924800" cy="5317051"/>
          </a:xfrm>
          <a:prstGeom prst="rect">
            <a:avLst/>
          </a:prstGeom>
        </p:spPr>
      </p:pic>
    </p:spTree>
    <p:extLst>
      <p:ext uri="{BB962C8B-B14F-4D97-AF65-F5344CB8AC3E}">
        <p14:creationId xmlns:p14="http://schemas.microsoft.com/office/powerpoint/2010/main" val="36490269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A0476E-6E7D-411A-A1B6-FC4421DAFEAD}"/>
              </a:ext>
            </a:extLst>
          </p:cNvPr>
          <p:cNvSpPr>
            <a:spLocks noGrp="1"/>
          </p:cNvSpPr>
          <p:nvPr>
            <p:ph sz="quarter" idx="12"/>
          </p:nvPr>
        </p:nvSpPr>
        <p:spPr>
          <a:xfrm>
            <a:off x="457201" y="1381124"/>
            <a:ext cx="8228012" cy="5172075"/>
          </a:xfrm>
        </p:spPr>
        <p:txBody>
          <a:bodyPr>
            <a:normAutofit fontScale="85000" lnSpcReduction="20000"/>
          </a:bodyPr>
          <a:lstStyle/>
          <a:p>
            <a:r>
              <a:rPr lang="en-US" dirty="0"/>
              <a:t>When the user clicks the Back or Home (or App Switcher) buttons on their device, an app moves into the background. When they reselect the app again, it resumes and moves back into the foreground. </a:t>
            </a:r>
          </a:p>
          <a:p>
            <a:r>
              <a:rPr lang="en-US" dirty="0"/>
              <a:t>The starting of an app, the progression of the app from the foreground into a background state then back into the foreground again, until termination, is called the application lifecycle. </a:t>
            </a:r>
          </a:p>
          <a:p>
            <a:r>
              <a:rPr lang="en-US" dirty="0"/>
              <a:t>The Application class includes three virtual methods to handle lifecycle events:</a:t>
            </a:r>
          </a:p>
          <a:p>
            <a:pPr marL="225425" lvl="1" indent="0">
              <a:buNone/>
            </a:pPr>
            <a:r>
              <a:rPr lang="en-US" dirty="0"/>
              <a:t>• </a:t>
            </a:r>
            <a:r>
              <a:rPr lang="en-US" dirty="0" err="1"/>
              <a:t>OnStart</a:t>
            </a:r>
            <a:r>
              <a:rPr lang="en-US" dirty="0"/>
              <a:t> – Called when the app is first started</a:t>
            </a:r>
          </a:p>
          <a:p>
            <a:pPr marL="225425" lvl="1" indent="0">
              <a:buNone/>
            </a:pPr>
            <a:r>
              <a:rPr lang="en-US" dirty="0"/>
              <a:t>• </a:t>
            </a:r>
            <a:r>
              <a:rPr lang="en-US" dirty="0" err="1"/>
              <a:t>OnSleep</a:t>
            </a:r>
            <a:r>
              <a:rPr lang="en-US" dirty="0"/>
              <a:t> – Called each time the app is moved into the background</a:t>
            </a:r>
          </a:p>
          <a:p>
            <a:pPr marL="225425" lvl="1" indent="0">
              <a:buNone/>
            </a:pPr>
            <a:r>
              <a:rPr lang="en-US" dirty="0"/>
              <a:t>• </a:t>
            </a:r>
            <a:r>
              <a:rPr lang="en-US" dirty="0" err="1"/>
              <a:t>OnResume</a:t>
            </a:r>
            <a:r>
              <a:rPr lang="en-US" dirty="0"/>
              <a:t> – Called when the app is resumed after being in the background</a:t>
            </a:r>
          </a:p>
          <a:p>
            <a:r>
              <a:rPr lang="en-US" dirty="0" err="1"/>
              <a:t>OnSleep</a:t>
            </a:r>
            <a:r>
              <a:rPr lang="en-US" dirty="0"/>
              <a:t> is also used for normal application termination (not a crash). Any time an app moves into a background state, it must be assumed that it may never return from that state.</a:t>
            </a:r>
            <a:endParaRPr lang="en-IN" dirty="0"/>
          </a:p>
        </p:txBody>
      </p:sp>
      <p:sp>
        <p:nvSpPr>
          <p:cNvPr id="3" name="Title 2">
            <a:extLst>
              <a:ext uri="{FF2B5EF4-FFF2-40B4-BE49-F238E27FC236}">
                <a16:creationId xmlns:a16="http://schemas.microsoft.com/office/drawing/2014/main" id="{348CB5FF-2416-4D66-9622-47BBE733A301}"/>
              </a:ext>
            </a:extLst>
          </p:cNvPr>
          <p:cNvSpPr>
            <a:spLocks noGrp="1"/>
          </p:cNvSpPr>
          <p:nvPr>
            <p:ph type="title"/>
          </p:nvPr>
        </p:nvSpPr>
        <p:spPr/>
        <p:txBody>
          <a:bodyPr/>
          <a:lstStyle/>
          <a:p>
            <a:r>
              <a:rPr lang="en-US" dirty="0"/>
              <a:t>Application Lifecycle Methods: </a:t>
            </a:r>
            <a:r>
              <a:rPr lang="en-US" dirty="0" err="1"/>
              <a:t>OnStart</a:t>
            </a:r>
            <a:r>
              <a:rPr lang="en-US" dirty="0"/>
              <a:t>, </a:t>
            </a:r>
            <a:r>
              <a:rPr lang="en-US" dirty="0" err="1"/>
              <a:t>OnSleep</a:t>
            </a:r>
            <a:r>
              <a:rPr lang="en-US" dirty="0"/>
              <a:t>, and </a:t>
            </a:r>
            <a:r>
              <a:rPr lang="en-US" dirty="0" err="1"/>
              <a:t>OnResume</a:t>
            </a:r>
            <a:endParaRPr lang="en-IN" dirty="0"/>
          </a:p>
        </p:txBody>
      </p:sp>
    </p:spTree>
    <p:extLst>
      <p:ext uri="{BB962C8B-B14F-4D97-AF65-F5344CB8AC3E}">
        <p14:creationId xmlns:p14="http://schemas.microsoft.com/office/powerpoint/2010/main" val="640837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0AB0B-CEB1-4C21-9854-333DAB8C5D3A}"/>
              </a:ext>
            </a:extLst>
          </p:cNvPr>
          <p:cNvSpPr>
            <a:spLocks noGrp="1"/>
          </p:cNvSpPr>
          <p:nvPr>
            <p:ph type="title"/>
          </p:nvPr>
        </p:nvSpPr>
        <p:spPr/>
        <p:txBody>
          <a:bodyPr/>
          <a:lstStyle/>
          <a:p>
            <a:r>
              <a:rPr lang="en-IN" dirty="0"/>
              <a:t>MVVM</a:t>
            </a:r>
          </a:p>
        </p:txBody>
      </p:sp>
      <p:sp>
        <p:nvSpPr>
          <p:cNvPr id="4" name="AutoShape 2" descr="The MVVM pattern">
            <a:extLst>
              <a:ext uri="{FF2B5EF4-FFF2-40B4-BE49-F238E27FC236}">
                <a16:creationId xmlns:a16="http://schemas.microsoft.com/office/drawing/2014/main" id="{5DE57372-8285-45F2-AB6A-EED76C79E67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The MVVM pattern">
            <a:extLst>
              <a:ext uri="{FF2B5EF4-FFF2-40B4-BE49-F238E27FC236}">
                <a16:creationId xmlns:a16="http://schemas.microsoft.com/office/drawing/2014/main" id="{2A4B9FD7-DC1D-4F0D-8BC8-F482BD0992DA}"/>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FD4AFAB9-1013-48D4-8E70-5C7ED54D3688}"/>
              </a:ext>
            </a:extLst>
          </p:cNvPr>
          <p:cNvPicPr>
            <a:picLocks noChangeAspect="1"/>
          </p:cNvPicPr>
          <p:nvPr/>
        </p:nvPicPr>
        <p:blipFill rotWithShape="1">
          <a:blip r:embed="rId2"/>
          <a:srcRect l="26666" t="11481" r="17501" b="52963"/>
          <a:stretch/>
        </p:blipFill>
        <p:spPr>
          <a:xfrm>
            <a:off x="363537" y="1752600"/>
            <a:ext cx="8721725" cy="3124200"/>
          </a:xfrm>
          <a:prstGeom prst="rect">
            <a:avLst/>
          </a:prstGeom>
        </p:spPr>
      </p:pic>
    </p:spTree>
    <p:extLst>
      <p:ext uri="{BB962C8B-B14F-4D97-AF65-F5344CB8AC3E}">
        <p14:creationId xmlns:p14="http://schemas.microsoft.com/office/powerpoint/2010/main" val="3104898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B8CFFA-FA49-4672-AB5A-F22BB169F38E}"/>
              </a:ext>
            </a:extLst>
          </p:cNvPr>
          <p:cNvSpPr>
            <a:spLocks noGrp="1"/>
          </p:cNvSpPr>
          <p:nvPr>
            <p:ph type="title"/>
          </p:nvPr>
        </p:nvSpPr>
        <p:spPr/>
        <p:txBody>
          <a:bodyPr/>
          <a:lstStyle/>
          <a:p>
            <a:r>
              <a:rPr lang="en-IN" dirty="0" err="1"/>
              <a:t>FlyoutPage</a:t>
            </a:r>
            <a:endParaRPr lang="en-IN" dirty="0"/>
          </a:p>
        </p:txBody>
      </p:sp>
      <p:pic>
        <p:nvPicPr>
          <p:cNvPr id="1026" name="Picture 2" descr="Screenshot of a Shell annotated flyout">
            <a:extLst>
              <a:ext uri="{FF2B5EF4-FFF2-40B4-BE49-F238E27FC236}">
                <a16:creationId xmlns:a16="http://schemas.microsoft.com/office/drawing/2014/main" id="{AD8F7994-4259-434E-94E0-98F63AB437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004"/>
          <a:stretch/>
        </p:blipFill>
        <p:spPr bwMode="auto">
          <a:xfrm>
            <a:off x="762000" y="1934655"/>
            <a:ext cx="2362200" cy="3331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creenshot of a Shell annotated flyout">
            <a:extLst>
              <a:ext uri="{FF2B5EF4-FFF2-40B4-BE49-F238E27FC236}">
                <a16:creationId xmlns:a16="http://schemas.microsoft.com/office/drawing/2014/main" id="{C6FF5769-8798-47CB-BA5C-9431A15BB9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088"/>
          <a:stretch/>
        </p:blipFill>
        <p:spPr bwMode="auto">
          <a:xfrm>
            <a:off x="5486400" y="2286000"/>
            <a:ext cx="23622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32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Xamarin Architecture</a:t>
            </a:r>
          </a:p>
          <a:p>
            <a:pPr lvl="1"/>
            <a:r>
              <a:rPr lang="en-US" dirty="0"/>
              <a:t>Xamarin Forms</a:t>
            </a:r>
          </a:p>
          <a:p>
            <a:pPr lvl="1"/>
            <a:r>
              <a:rPr lang="en-US" dirty="0"/>
              <a:t>Data Binding MVVM</a:t>
            </a:r>
          </a:p>
          <a:p>
            <a:pPr lvl="1"/>
            <a:r>
              <a:rPr lang="en-US" dirty="0"/>
              <a:t>Data Access </a:t>
            </a:r>
            <a:r>
              <a:rPr lang="en-US" dirty="0" err="1"/>
              <a:t>Sqlite</a:t>
            </a:r>
            <a:endParaRPr lang="en-US" dirty="0"/>
          </a:p>
          <a:p>
            <a:pPr lvl="1"/>
            <a:r>
              <a:rPr lang="en-US" dirty="0"/>
              <a:t>Rendering and Publishing Mobile Application</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Xamarin Forms Fundamentals</a:t>
            </a:r>
          </a:p>
          <a:p>
            <a:pPr lvl="1"/>
            <a:r>
              <a:rPr lang="en-US" dirty="0"/>
              <a:t>Pages</a:t>
            </a:r>
          </a:p>
          <a:p>
            <a:pPr lvl="1"/>
            <a:r>
              <a:rPr lang="en-US" dirty="0"/>
              <a:t>Views</a:t>
            </a:r>
          </a:p>
          <a:p>
            <a:pPr lvl="1"/>
            <a:r>
              <a:rPr lang="en-US" dirty="0"/>
              <a:t>Layouts</a:t>
            </a:r>
          </a:p>
          <a:p>
            <a:pPr lvl="1"/>
            <a:r>
              <a:rPr lang="en-US" dirty="0"/>
              <a:t>Cells</a:t>
            </a:r>
          </a:p>
          <a:p>
            <a:r>
              <a:rPr lang="en-US" dirty="0"/>
              <a:t>Xamarin Forms Views/Controls and Views Alignment</a:t>
            </a:r>
          </a:p>
          <a:p>
            <a:pPr lvl="1"/>
            <a:r>
              <a:rPr lang="en-US" dirty="0"/>
              <a:t>Xamarin Forms Views/Controls</a:t>
            </a:r>
          </a:p>
          <a:p>
            <a:pPr lvl="1"/>
            <a:r>
              <a:rPr lang="en-US" dirty="0"/>
              <a:t>Comparing Xamarin Forms Controls with Native</a:t>
            </a:r>
          </a:p>
          <a:p>
            <a:pPr lvl="1"/>
            <a:r>
              <a:rPr lang="en-US" dirty="0"/>
              <a:t>Views Alignment</a:t>
            </a:r>
          </a:p>
        </p:txBody>
      </p:sp>
      <p:sp>
        <p:nvSpPr>
          <p:cNvPr id="3" name="Title 2"/>
          <p:cNvSpPr>
            <a:spLocks noGrp="1"/>
          </p:cNvSpPr>
          <p:nvPr>
            <p:ph type="title"/>
          </p:nvPr>
        </p:nvSpPr>
        <p:spPr/>
        <p:txBody>
          <a:bodyPr/>
          <a:lstStyle/>
          <a:p>
            <a:r>
              <a:rPr lang="en-IN" dirty="0"/>
              <a:t>Xamarin</a:t>
            </a:r>
          </a:p>
        </p:txBody>
      </p:sp>
    </p:spTree>
    <p:extLst>
      <p:ext uri="{BB962C8B-B14F-4D97-AF65-F5344CB8AC3E}">
        <p14:creationId xmlns:p14="http://schemas.microsoft.com/office/powerpoint/2010/main" val="1910312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0" indent="0">
              <a:buNone/>
            </a:pPr>
            <a:r>
              <a:rPr lang="en-US" b="1" dirty="0"/>
              <a:t>Goals</a:t>
            </a:r>
          </a:p>
          <a:p>
            <a:r>
              <a:rPr lang="en-US" dirty="0"/>
              <a:t>Xamarin Forms App Life Cycle</a:t>
            </a:r>
          </a:p>
          <a:p>
            <a:pPr lvl="1"/>
            <a:r>
              <a:rPr lang="en-US" dirty="0"/>
              <a:t>Xamarin Forms Application Methods</a:t>
            </a:r>
          </a:p>
          <a:p>
            <a:pPr lvl="1"/>
            <a:r>
              <a:rPr lang="en-US" dirty="0"/>
              <a:t>Comparing Android and iOS and Windows App Life Cycle</a:t>
            </a:r>
          </a:p>
          <a:p>
            <a:pPr lvl="1"/>
            <a:endParaRPr lang="en-US" dirty="0"/>
          </a:p>
          <a:p>
            <a:r>
              <a:rPr lang="en-US" dirty="0"/>
              <a:t>Layouts</a:t>
            </a:r>
          </a:p>
          <a:p>
            <a:pPr lvl="1"/>
            <a:r>
              <a:rPr lang="en-US" dirty="0"/>
              <a:t>Xamarin Forms Layouts</a:t>
            </a:r>
          </a:p>
          <a:p>
            <a:pPr lvl="1"/>
            <a:r>
              <a:rPr lang="en-US" dirty="0"/>
              <a:t>Layout Options</a:t>
            </a:r>
          </a:p>
          <a:p>
            <a:pPr lvl="1"/>
            <a:r>
              <a:rPr lang="en-US" dirty="0"/>
              <a:t>Stack Layout</a:t>
            </a:r>
          </a:p>
          <a:p>
            <a:pPr lvl="1"/>
            <a:r>
              <a:rPr lang="en-US" dirty="0"/>
              <a:t>Grid Layout</a:t>
            </a:r>
          </a:p>
          <a:p>
            <a:pPr lvl="1"/>
            <a:r>
              <a:rPr lang="en-US" dirty="0"/>
              <a:t>Relative Layout</a:t>
            </a:r>
          </a:p>
          <a:p>
            <a:pPr lvl="1"/>
            <a:r>
              <a:rPr lang="en-US" dirty="0"/>
              <a:t>Relative Layout - Constraint Expression Properties</a:t>
            </a:r>
          </a:p>
        </p:txBody>
      </p:sp>
      <p:sp>
        <p:nvSpPr>
          <p:cNvPr id="3" name="Title 2"/>
          <p:cNvSpPr>
            <a:spLocks noGrp="1"/>
          </p:cNvSpPr>
          <p:nvPr>
            <p:ph type="title"/>
          </p:nvPr>
        </p:nvSpPr>
        <p:spPr/>
        <p:txBody>
          <a:bodyPr/>
          <a:lstStyle/>
          <a:p>
            <a:r>
              <a:rPr lang="en-IN" dirty="0"/>
              <a:t>Xamarin</a:t>
            </a:r>
          </a:p>
        </p:txBody>
      </p:sp>
    </p:spTree>
    <p:extLst>
      <p:ext uri="{BB962C8B-B14F-4D97-AF65-F5344CB8AC3E}">
        <p14:creationId xmlns:p14="http://schemas.microsoft.com/office/powerpoint/2010/main" val="787589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7218</TotalTime>
  <Words>1905</Words>
  <Application>Microsoft Office PowerPoint</Application>
  <PresentationFormat>On-screen Show (4:3)</PresentationFormat>
  <Paragraphs>236</Paragraphs>
  <Slides>78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78</vt:i4>
      </vt:variant>
    </vt:vector>
  </HeadingPairs>
  <TitlesOfParts>
    <vt:vector size="81" baseType="lpstr">
      <vt:lpstr>Arial</vt:lpstr>
      <vt:lpstr>Calibri</vt:lpstr>
      <vt:lpstr>Pencils_02_2012</vt:lpstr>
      <vt:lpstr>PowerPoint Presentation</vt:lpstr>
      <vt:lpstr>Xamarin</vt:lpstr>
      <vt:lpstr>Xamarin</vt:lpstr>
      <vt:lpstr>Xamarin</vt:lpstr>
      <vt:lpstr>Xamarin</vt:lpstr>
      <vt:lpstr>Xamarin</vt:lpstr>
      <vt:lpstr>Xamarin</vt:lpstr>
      <vt:lpstr>Xamarin</vt:lpstr>
      <vt:lpstr>Xamarin</vt:lpstr>
      <vt:lpstr>Applications</vt:lpstr>
      <vt:lpstr>Types of Mobile Development</vt:lpstr>
      <vt:lpstr>Types of Mobile Development</vt:lpstr>
      <vt:lpstr>Types of Mobile Development</vt:lpstr>
      <vt:lpstr>Types of Mobile Development</vt:lpstr>
      <vt:lpstr>Types of Mobile Development</vt:lpstr>
      <vt:lpstr>Types of Mobile Development</vt:lpstr>
      <vt:lpstr>Types of Mobile Development</vt:lpstr>
      <vt:lpstr>Xamarin Approach</vt:lpstr>
      <vt:lpstr>Types of Mobile Development</vt:lpstr>
      <vt:lpstr>Types of Mobile Development</vt:lpstr>
      <vt:lpstr>Types of Mobile Development</vt:lpstr>
      <vt:lpstr>Types of Mobile Development</vt:lpstr>
      <vt:lpstr>Types of Mobile Development</vt:lpstr>
      <vt:lpstr>When you should consider Xamarin</vt:lpstr>
      <vt:lpstr>Introduction to Xamarin</vt:lpstr>
      <vt:lpstr>Introduction to Xamarin</vt:lpstr>
      <vt:lpstr>Xamarin Development IDE – Installation Of Xamarin</vt:lpstr>
      <vt:lpstr>Xamarin Development IDE – Installation Of Xamarin</vt:lpstr>
      <vt:lpstr>Xamarin Development IDE – Installation Of Xamarin</vt:lpstr>
      <vt:lpstr>Xamarin Environments</vt:lpstr>
      <vt:lpstr>Anatomy of Android</vt:lpstr>
      <vt:lpstr>The Android runtime</vt:lpstr>
      <vt:lpstr>The Android runtime</vt:lpstr>
      <vt:lpstr>What is Mono?</vt:lpstr>
      <vt:lpstr>What is Mono?</vt:lpstr>
      <vt:lpstr>What is Mono?</vt:lpstr>
      <vt:lpstr>Xamarin Architecture</vt:lpstr>
      <vt:lpstr>Xamarin Family</vt:lpstr>
      <vt:lpstr>Development SDKs</vt:lpstr>
      <vt:lpstr>Development with Mac Machine</vt:lpstr>
      <vt:lpstr>Development with Windows Machine</vt:lpstr>
      <vt:lpstr>Development with Windows and Mac Machine</vt:lpstr>
      <vt:lpstr>Xamarin Architecture</vt:lpstr>
      <vt:lpstr>C# packages</vt:lpstr>
      <vt:lpstr>Xamarin Essentials</vt:lpstr>
      <vt:lpstr>Xamarin Project Types</vt:lpstr>
      <vt:lpstr>Xamarin Project Types</vt:lpstr>
      <vt:lpstr>Shared Projects code sharing</vt:lpstr>
      <vt:lpstr>Shared Projects code sharing</vt:lpstr>
      <vt:lpstr>Portable Class Libraries (PCL)</vt:lpstr>
      <vt:lpstr>Portable Class Libraries (PCL)</vt:lpstr>
      <vt:lpstr>Portable Class Libraries (PCL)</vt:lpstr>
      <vt:lpstr>Portable Class Libraries (PCL)</vt:lpstr>
      <vt:lpstr>Portable Class Libraries (PCL)</vt:lpstr>
      <vt:lpstr>Xamarin Forms</vt:lpstr>
      <vt:lpstr>Xamarin.forms</vt:lpstr>
      <vt:lpstr>Xamarin.forms</vt:lpstr>
      <vt:lpstr>Xamarin Forms Architecture</vt:lpstr>
      <vt:lpstr>Xamarin Forms Architecture</vt:lpstr>
      <vt:lpstr>Choosing Xamarin.Forms or a Platform-Specific UI</vt:lpstr>
      <vt:lpstr>Choosing Xamarin.Forms or a Platform-Specific UI</vt:lpstr>
      <vt:lpstr>Choosing Xamarin.Forms or a Platform-Specific UI</vt:lpstr>
      <vt:lpstr>Choosing Xamarin.Forms or a Platform-Specific UI</vt:lpstr>
      <vt:lpstr>Use Both Approaches with Custom Renderers</vt:lpstr>
      <vt:lpstr>Xamarin Forms Architecture</vt:lpstr>
      <vt:lpstr>Xamarin.forms UI</vt:lpstr>
      <vt:lpstr>Xamarin.forms UI</vt:lpstr>
      <vt:lpstr>Xamarin.forms UI</vt:lpstr>
      <vt:lpstr>Xamarin.forms UI</vt:lpstr>
      <vt:lpstr>Xamarin.forms UI</vt:lpstr>
      <vt:lpstr>Xamarin.forms UI</vt:lpstr>
      <vt:lpstr>Xamarin.forms UI</vt:lpstr>
      <vt:lpstr>Xamarin Form Solution</vt:lpstr>
      <vt:lpstr>Application Lifecycle Methods: OnStart, OnSleep, and OnResume</vt:lpstr>
      <vt:lpstr>MVVM</vt:lpstr>
      <vt:lpstr>FlyoutPage</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826</cp:revision>
  <dcterms:created xsi:type="dcterms:W3CDTF">2012-03-13T15:47:14Z</dcterms:created>
  <dcterms:modified xsi:type="dcterms:W3CDTF">2021-10-18T13:40:40Z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